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70" r:id="rId4"/>
    <p:sldId id="269" r:id="rId5"/>
    <p:sldId id="259" r:id="rId6"/>
    <p:sldId id="264" r:id="rId7"/>
    <p:sldId id="274" r:id="rId8"/>
    <p:sldId id="271" r:id="rId9"/>
    <p:sldId id="272" r:id="rId10"/>
    <p:sldId id="273"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660"/>
  </p:normalViewPr>
  <p:slideViewPr>
    <p:cSldViewPr snapToGrid="0">
      <p:cViewPr varScale="1">
        <p:scale>
          <a:sx n="109" d="100"/>
          <a:sy n="109" d="100"/>
        </p:scale>
        <p:origin x="462" y="102"/>
      </p:cViewPr>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EAB1A-7AD1-4AC6-B0C1-43DE9DDCD4BE}" type="datetimeFigureOut">
              <a:rPr lang="ru-RU" smtClean="0"/>
              <a:t>09.04.2026</a:t>
            </a:fld>
            <a:endParaRPr lang="ru-RU"/>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ru-RU"/>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33C54-0D4D-4C70-A051-DC5126E4DA93}" type="slidenum">
              <a:rPr lang="ru-RU" smtClean="0"/>
              <a:t>‹#›</a:t>
            </a:fld>
            <a:endParaRPr lang="ru-RU"/>
          </a:p>
        </p:txBody>
      </p:sp>
    </p:spTree>
    <p:extLst>
      <p:ext uri="{BB962C8B-B14F-4D97-AF65-F5344CB8AC3E}">
        <p14:creationId xmlns:p14="http://schemas.microsoft.com/office/powerpoint/2010/main" val="383707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Labdien! Mani sauc Ieva Silova, un esmu Ludzas novada pašvaldības Civilās aizsardzības speciāliste. Šodien vēlos jūs iepazīstināt ar tēmu, kas ir būtiska gan sabiedrības drošībai, gan valsts stabilitātei kopumā. Savā uzstāšanās laikā pastāstīšu par pašvaldību un valsts institūciju sadarbību civilajā aizsardzībā, kā arī pievērsīšos pašvaldības lomai šajā sistēmā. Pirms pievēršos galvenajiem aspektiem, īsi ieskicēšu, kāpēc šī tēma ir tik nozīmīga. Mūsdienās mēs saskaramies ar dažāda veida apdraudējumiem – sākot no dabas katastrofām un </a:t>
            </a:r>
            <a:r>
              <a:rPr lang="lv-LV" dirty="0" err="1" smtClean="0"/>
              <a:t>tehnogēnām</a:t>
            </a:r>
            <a:r>
              <a:rPr lang="lv-LV" dirty="0" smtClean="0"/>
              <a:t> avārijām līdz pat drošības riskiem, kas prasa ātru, koordinētu un pārdomātu rīcību. Šādās situācijās ļoti svarīga ir ne tikai valsts institūciju darbība, bet arī efektīva sadarbība ar pašvaldībām, kuras ir vistuvāk iedzīvotājiem. Pašvaldības bieži vien ir pirmās, kas reaģē krīzes situācijās, nodrošina informācijas apriti, palīdzību iedzīvotājiem un organizē praktiskos risinājumus uz vietas. Tāpēc to loma civilajā aizsardzībā ir ne tikai nozīmīga, bet arī neaizvietojama. Turpinājumā aplūkošu, kā šī sadarbība tiek organizēta, kādi ir galvenie pienākumi un izaicinājumi, kā arī kāpēc ir svarīgi to nepārtraukti pilnveidot.</a:t>
            </a:r>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1</a:t>
            </a:fld>
            <a:endParaRPr lang="ru-RU"/>
          </a:p>
        </p:txBody>
      </p:sp>
    </p:spTree>
    <p:extLst>
      <p:ext uri="{BB962C8B-B14F-4D97-AF65-F5344CB8AC3E}">
        <p14:creationId xmlns:p14="http://schemas.microsoft.com/office/powerpoint/2010/main" val="88166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Tāpat aktuālā informācija tiek regulāri publicēta arī pašvaldības sociālā tīkla </a:t>
            </a:r>
            <a:r>
              <a:rPr lang="lv-LV" dirty="0" err="1" smtClean="0"/>
              <a:t>Facebook</a:t>
            </a:r>
            <a:r>
              <a:rPr lang="lv-LV" dirty="0" smtClean="0"/>
              <a:t> kontā, nodrošinot operatīvu saziņu ar iedzīvotājiem un ātru informācijas izplatīšanu krīzes situācijās.</a:t>
            </a:r>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10</a:t>
            </a:fld>
            <a:endParaRPr lang="ru-RU"/>
          </a:p>
        </p:txBody>
      </p:sp>
    </p:spTree>
    <p:extLst>
      <p:ext uri="{BB962C8B-B14F-4D97-AF65-F5344CB8AC3E}">
        <p14:creationId xmlns:p14="http://schemas.microsoft.com/office/powerpoint/2010/main" val="346691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Civilā aizsardzība ir pasākumu kopums, kas ir vērsts</a:t>
            </a:r>
            <a:r>
              <a:rPr lang="lv-LV" baseline="0" dirty="0" smtClean="0"/>
              <a:t> uz cilvēku dzīvības, veselības, īpašumu un vides aizsardzību. Mūsdienās mēs saskaramies ar dažādiem apdraudējumu veidiem: dabas katastrofas jeb plūdi, vētras, stipras snigšanas, </a:t>
            </a:r>
            <a:r>
              <a:rPr lang="lv-LV" baseline="0" dirty="0" err="1" smtClean="0"/>
              <a:t>tehnogēniem</a:t>
            </a:r>
            <a:r>
              <a:rPr lang="lv-LV" baseline="0" dirty="0" smtClean="0"/>
              <a:t> negadījumiem kā arī militāriem riskiem. Tāpēc būtiska ir ne tikai gatavība, bet arī sadarbība starp visām iesaistītajām pusēm.</a:t>
            </a:r>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2</a:t>
            </a:fld>
            <a:endParaRPr lang="ru-RU"/>
          </a:p>
        </p:txBody>
      </p:sp>
    </p:spTree>
    <p:extLst>
      <p:ext uri="{BB962C8B-B14F-4D97-AF65-F5344CB8AC3E}">
        <p14:creationId xmlns:p14="http://schemas.microsoft.com/office/powerpoint/2010/main" val="139239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Civilās aizsardzības sistēma ir nozīmīga nacionālās drošības sastāvdaļa. Tā ietver ne tikai valsts un pašvaldību institūcijas, bet arī juridiskās un fiziskās personas, jo krīzes situācijās svarīga ir visu iesaiste un sadarbība.</a:t>
            </a:r>
          </a:p>
          <a:p>
            <a:r>
              <a:rPr lang="lv-LV" dirty="0" smtClean="0"/>
              <a:t>Sistēma darbojas pēc teritoriju sadarbības principa, kas nozīmē, ka novadi un republikas pilsētas savstarpēji koordinē rīcību un sniedz atbalstu viens otram.</a:t>
            </a:r>
          </a:p>
          <a:p>
            <a:r>
              <a:rPr lang="lv-LV" dirty="0" smtClean="0"/>
              <a:t>Runājot par galvenajiem uzdevumiem, civilās aizsardzības sistēmas mērķis ir nodrošināt cilvēku, vides un īpašuma drošību, kā arī garantēt sabiedrības pamatvajadzības krīžu laikā. Tāpat būtiska ir katastrofu draudu prognozēšana un novēršana, lai pēc iespējas samazinātu riskus.</a:t>
            </a:r>
          </a:p>
          <a:p>
            <a:r>
              <a:rPr lang="lv-LV" dirty="0" smtClean="0"/>
              <a:t>Ja krīze tomēr iestājas, sistēma nodrošina palīdzības sniegšanu un seku mazināšanu, kā arī organizē atjaunošanas pasākumus pēc notikušā.</a:t>
            </a:r>
          </a:p>
          <a:p>
            <a:r>
              <a:rPr lang="lv-LV" dirty="0" smtClean="0"/>
              <a:t>Svarīgs aspekts ir arī starptautiskā sadarbība un vitāli svarīgu pakalpojumu nepārtrauktības nodrošināšana, lai sabiedrība arī krīzes apstākļos varētu turpināt funkcionēt.</a:t>
            </a:r>
          </a:p>
          <a:p>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3</a:t>
            </a:fld>
            <a:endParaRPr lang="ru-RU"/>
          </a:p>
        </p:txBody>
      </p:sp>
    </p:spTree>
    <p:extLst>
      <p:ext uri="{BB962C8B-B14F-4D97-AF65-F5344CB8AC3E}">
        <p14:creationId xmlns:p14="http://schemas.microsoft.com/office/powerpoint/2010/main" val="318819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t>1. Šajā</a:t>
            </a:r>
            <a:r>
              <a:rPr lang="lv-LV" baseline="0" dirty="0" smtClean="0"/>
              <a:t> slaidā ir attēlota civilās aizsardzības sistēma Latvijā un tās galvenie līmeņi. Sistēma sākas ar Ministru </a:t>
            </a:r>
            <a:r>
              <a:rPr lang="lv-LV" baseline="0" dirty="0" smtClean="0"/>
              <a:t>prezidentu, </a:t>
            </a:r>
            <a:r>
              <a:rPr lang="lv-LV" altLang="ru-RU" sz="1200" dirty="0" smtClean="0">
                <a:latin typeface="Arial" panose="020B0604020202020204" pitchFamily="34" charset="0"/>
              </a:rPr>
              <a:t>Civilās aizsardzības sistēmu vada un par tās darbību un galveno uzdevumu izpildi atbild Ministru prezidents.</a:t>
            </a:r>
          </a:p>
          <a:p>
            <a:r>
              <a:rPr lang="lv-LV" baseline="0" dirty="0" smtClean="0"/>
              <a:t>  </a:t>
            </a:r>
            <a:r>
              <a:rPr lang="lv-LV" baseline="0" dirty="0" smtClean="0"/>
              <a:t>Ministru </a:t>
            </a:r>
            <a:r>
              <a:rPr lang="lv-LV" baseline="0" dirty="0" smtClean="0"/>
              <a:t>kabinets, </a:t>
            </a:r>
            <a:r>
              <a:rPr lang="lv-LV" baseline="0" dirty="0" smtClean="0"/>
              <a:t>kas pieņem stratēģiskos lēmumus un nosaka kopējo politiku civilās aizsardzības jomā.</a:t>
            </a:r>
          </a:p>
          <a:p>
            <a:r>
              <a:rPr lang="lv-LV" dirty="0" smtClean="0"/>
              <a:t>2. Tālāk seko VUGD</a:t>
            </a:r>
            <a:r>
              <a:rPr lang="lv-LV" baseline="0" dirty="0" smtClean="0"/>
              <a:t>, kas ir galvenā institūcija civilās aizsardzības koordinēšanā un reaģēšanā uz krīzes situācijām.</a:t>
            </a:r>
          </a:p>
          <a:p>
            <a:r>
              <a:rPr lang="lv-LV" baseline="0" dirty="0" smtClean="0"/>
              <a:t>3. Ļoti svarīgs līmenis ir pašvaldības, jo tieši tās atrodas vistuvāk iedzīvotājiem. Pašvaldības organizē praktiskos pasākumus ( piem. evakuēšanu, Iedzīvotāju informēšanu un palīdzības sniegšanu krīzes situācijās</a:t>
            </a:r>
            <a:r>
              <a:rPr lang="lv-LV" baseline="0" dirty="0" smtClean="0"/>
              <a:t>). Civilās aizsardzības sistēmu pašvaldības mērogā vada pašvaldības domes priekšsēdētājs (Pašvaldības civilās aizsardzības komisijas priekšsēdētājs), kā arī atbild par civilās aizsardzības sistēmas darbību un tās uzdevumu izpildi attiecīgajā administratīvajā teritorijā. </a:t>
            </a:r>
            <a:endParaRPr lang="lv-LV" baseline="0" dirty="0" smtClean="0"/>
          </a:p>
          <a:p>
            <a:r>
              <a:rPr lang="lv-LV" baseline="0" dirty="0" smtClean="0"/>
              <a:t>4. Un pēdējais punkts, juridiskās un fiziskās personas, tā ir, sabiedrība kopumā, kas arī ir būtiska civilās aizsardzības sistēmas daļa. Iedzīvotāju rīcība un sagatavotība bieži vien nosaka, cik veiksmīgi mēs spēsim pārvarēt krīzes situācijas.</a:t>
            </a:r>
          </a:p>
          <a:p>
            <a:r>
              <a:rPr lang="lv-LV" dirty="0" smtClean="0"/>
              <a:t>Svarīgi ir saprast, ka šī sistēma darbojas tikai tad, ja visi līmeņi sadarbojas.</a:t>
            </a:r>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4</a:t>
            </a:fld>
            <a:endParaRPr lang="ru-RU"/>
          </a:p>
        </p:txBody>
      </p:sp>
    </p:spTree>
    <p:extLst>
      <p:ext uri="{BB962C8B-B14F-4D97-AF65-F5344CB8AC3E}">
        <p14:creationId xmlns:p14="http://schemas.microsoft.com/office/powerpoint/2010/main" val="165357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t>Pašvaldībām ir būtiska loma civilajā aizsardzībā, jo tās nodrošina iedzīvotāju drošību un koordinē rīcību ārkārtas situācijās savā teritorijā</a:t>
            </a:r>
            <a:r>
              <a:rPr lang="lv-LV" dirty="0" smtClean="0"/>
              <a:t>.</a:t>
            </a:r>
          </a:p>
          <a:p>
            <a:r>
              <a:rPr lang="en-GB" dirty="0" err="1" smtClean="0"/>
              <a:t>Pašvaldība</a:t>
            </a:r>
            <a:r>
              <a:rPr lang="en-GB" dirty="0" smtClean="0"/>
              <a:t> </a:t>
            </a:r>
            <a:r>
              <a:rPr lang="en-GB" dirty="0" err="1" smtClean="0"/>
              <a:t>ir</a:t>
            </a:r>
            <a:r>
              <a:rPr lang="en-GB" dirty="0" smtClean="0"/>
              <a:t> </a:t>
            </a:r>
            <a:r>
              <a:rPr lang="en-GB" dirty="0" err="1" smtClean="0"/>
              <a:t>vistuvāk</a:t>
            </a:r>
            <a:r>
              <a:rPr lang="en-GB" dirty="0" smtClean="0"/>
              <a:t> </a:t>
            </a:r>
            <a:r>
              <a:rPr lang="en-GB" dirty="0" err="1" smtClean="0"/>
              <a:t>iedzīvotājiem</a:t>
            </a:r>
            <a:r>
              <a:rPr lang="en-GB" dirty="0" smtClean="0"/>
              <a:t>, </a:t>
            </a:r>
            <a:r>
              <a:rPr lang="en-GB" dirty="0" err="1" smtClean="0"/>
              <a:t>tāpēc</a:t>
            </a:r>
            <a:r>
              <a:rPr lang="en-GB" dirty="0" smtClean="0"/>
              <a:t> </a:t>
            </a:r>
            <a:r>
              <a:rPr lang="en-GB" dirty="0" err="1" smtClean="0"/>
              <a:t>tās</a:t>
            </a:r>
            <a:r>
              <a:rPr lang="en-GB" dirty="0" smtClean="0"/>
              <a:t> </a:t>
            </a:r>
            <a:r>
              <a:rPr lang="en-GB" dirty="0" err="1" smtClean="0"/>
              <a:t>rīcība</a:t>
            </a:r>
            <a:r>
              <a:rPr lang="en-GB" dirty="0" smtClean="0"/>
              <a:t> </a:t>
            </a:r>
            <a:r>
              <a:rPr lang="en-GB" dirty="0" err="1" smtClean="0"/>
              <a:t>krīzes</a:t>
            </a:r>
            <a:r>
              <a:rPr lang="en-GB" dirty="0" smtClean="0"/>
              <a:t> </a:t>
            </a:r>
            <a:r>
              <a:rPr lang="en-GB" dirty="0" err="1" smtClean="0"/>
              <a:t>situācijās</a:t>
            </a:r>
            <a:r>
              <a:rPr lang="en-GB" dirty="0" smtClean="0"/>
              <a:t> </a:t>
            </a:r>
            <a:r>
              <a:rPr lang="en-GB" dirty="0" err="1" smtClean="0"/>
              <a:t>ir</a:t>
            </a:r>
            <a:r>
              <a:rPr lang="en-GB" dirty="0" smtClean="0"/>
              <a:t> </a:t>
            </a:r>
            <a:r>
              <a:rPr lang="en-GB" dirty="0" err="1" smtClean="0"/>
              <a:t>īpaši</a:t>
            </a:r>
            <a:r>
              <a:rPr lang="en-GB" dirty="0" smtClean="0"/>
              <a:t> </a:t>
            </a:r>
            <a:r>
              <a:rPr lang="en-GB" dirty="0" err="1" smtClean="0"/>
              <a:t>nozīmīga</a:t>
            </a:r>
            <a:r>
              <a:rPr lang="en-GB" dirty="0" smtClean="0"/>
              <a:t>. </a:t>
            </a:r>
            <a:endParaRPr lang="lv-LV" dirty="0" smtClean="0"/>
          </a:p>
          <a:p>
            <a:r>
              <a:rPr lang="lv-LV" dirty="0" smtClean="0"/>
              <a:t>1. </a:t>
            </a:r>
            <a:r>
              <a:rPr lang="en-GB" dirty="0" err="1" smtClean="0"/>
              <a:t>Viens</a:t>
            </a:r>
            <a:r>
              <a:rPr lang="en-GB" dirty="0" smtClean="0"/>
              <a:t> no </a:t>
            </a:r>
            <a:r>
              <a:rPr lang="en-GB" dirty="0" err="1" smtClean="0"/>
              <a:t>galvenajiem</a:t>
            </a:r>
            <a:r>
              <a:rPr lang="en-GB" dirty="0" smtClean="0"/>
              <a:t> </a:t>
            </a:r>
            <a:r>
              <a:rPr lang="en-GB" dirty="0" err="1" smtClean="0"/>
              <a:t>uzdevumiem</a:t>
            </a:r>
            <a:r>
              <a:rPr lang="en-GB" dirty="0" smtClean="0"/>
              <a:t> </a:t>
            </a:r>
            <a:r>
              <a:rPr lang="en-GB" dirty="0" err="1" smtClean="0"/>
              <a:t>ir</a:t>
            </a:r>
            <a:r>
              <a:rPr lang="en-GB" dirty="0" smtClean="0"/>
              <a:t> </a:t>
            </a:r>
            <a:r>
              <a:rPr lang="en-GB" dirty="0" err="1" smtClean="0"/>
              <a:t>izstrādāt</a:t>
            </a:r>
            <a:r>
              <a:rPr lang="en-GB" dirty="0" smtClean="0"/>
              <a:t> </a:t>
            </a:r>
            <a:r>
              <a:rPr lang="en-GB" dirty="0" err="1" smtClean="0"/>
              <a:t>civilās</a:t>
            </a:r>
            <a:r>
              <a:rPr lang="en-GB" dirty="0" smtClean="0"/>
              <a:t> </a:t>
            </a:r>
            <a:r>
              <a:rPr lang="en-GB" dirty="0" err="1" smtClean="0"/>
              <a:t>aizsardzības</a:t>
            </a:r>
            <a:r>
              <a:rPr lang="en-GB" dirty="0" smtClean="0"/>
              <a:t> </a:t>
            </a:r>
            <a:r>
              <a:rPr lang="en-GB" dirty="0" err="1" smtClean="0"/>
              <a:t>plānu</a:t>
            </a:r>
            <a:r>
              <a:rPr lang="en-GB" dirty="0" smtClean="0"/>
              <a:t>, </a:t>
            </a:r>
            <a:r>
              <a:rPr lang="en-GB" dirty="0" err="1" smtClean="0"/>
              <a:t>kurā</a:t>
            </a:r>
            <a:r>
              <a:rPr lang="en-GB" dirty="0" smtClean="0"/>
              <a:t> </a:t>
            </a:r>
            <a:r>
              <a:rPr lang="en-GB" dirty="0" err="1" smtClean="0"/>
              <a:t>tiek</a:t>
            </a:r>
            <a:r>
              <a:rPr lang="en-GB" dirty="0" smtClean="0"/>
              <a:t> </a:t>
            </a:r>
            <a:r>
              <a:rPr lang="en-GB" dirty="0" err="1" smtClean="0"/>
              <a:t>noteikta</a:t>
            </a:r>
            <a:r>
              <a:rPr lang="en-GB" dirty="0" smtClean="0"/>
              <a:t> </a:t>
            </a:r>
            <a:r>
              <a:rPr lang="en-GB" dirty="0" err="1" smtClean="0"/>
              <a:t>rīcība</a:t>
            </a:r>
            <a:r>
              <a:rPr lang="en-GB" dirty="0" smtClean="0"/>
              <a:t> </a:t>
            </a:r>
            <a:r>
              <a:rPr lang="en-GB" dirty="0" err="1" smtClean="0"/>
              <a:t>dažādos</a:t>
            </a:r>
            <a:r>
              <a:rPr lang="en-GB" dirty="0" smtClean="0"/>
              <a:t> </a:t>
            </a:r>
            <a:r>
              <a:rPr lang="en-GB" dirty="0" err="1" smtClean="0"/>
              <a:t>apdraudējumu</a:t>
            </a:r>
            <a:r>
              <a:rPr lang="en-GB" dirty="0" smtClean="0"/>
              <a:t> </a:t>
            </a:r>
            <a:r>
              <a:rPr lang="en-GB" dirty="0" err="1" smtClean="0"/>
              <a:t>gadījumos</a:t>
            </a:r>
            <a:r>
              <a:rPr lang="en-GB" dirty="0" smtClean="0"/>
              <a:t>.</a:t>
            </a:r>
          </a:p>
          <a:p>
            <a:r>
              <a:rPr lang="lv-LV" dirty="0" smtClean="0"/>
              <a:t>2. </a:t>
            </a:r>
            <a:r>
              <a:rPr lang="en-GB" dirty="0" smtClean="0"/>
              <a:t>Ne </a:t>
            </a:r>
            <a:r>
              <a:rPr lang="en-GB" dirty="0" err="1" smtClean="0"/>
              <a:t>mazāk</a:t>
            </a:r>
            <a:r>
              <a:rPr lang="en-GB" dirty="0" smtClean="0"/>
              <a:t> </a:t>
            </a:r>
            <a:r>
              <a:rPr lang="en-GB" dirty="0" err="1" smtClean="0"/>
              <a:t>svarīga</a:t>
            </a:r>
            <a:r>
              <a:rPr lang="en-GB" dirty="0" smtClean="0"/>
              <a:t> </a:t>
            </a:r>
            <a:r>
              <a:rPr lang="en-GB" dirty="0" err="1" smtClean="0"/>
              <a:t>ir</a:t>
            </a:r>
            <a:r>
              <a:rPr lang="en-GB" dirty="0" smtClean="0"/>
              <a:t> </a:t>
            </a:r>
            <a:r>
              <a:rPr lang="en-GB" dirty="0" err="1" smtClean="0"/>
              <a:t>iedzīvotāju</a:t>
            </a:r>
            <a:r>
              <a:rPr lang="en-GB" dirty="0" smtClean="0"/>
              <a:t> </a:t>
            </a:r>
            <a:r>
              <a:rPr lang="en-GB" dirty="0" err="1" smtClean="0"/>
              <a:t>informēšana</a:t>
            </a:r>
            <a:r>
              <a:rPr lang="en-GB" dirty="0" smtClean="0"/>
              <a:t> – </a:t>
            </a:r>
            <a:r>
              <a:rPr lang="en-GB" dirty="0" err="1" smtClean="0"/>
              <a:t>savlaicīgi</a:t>
            </a:r>
            <a:r>
              <a:rPr lang="en-GB" dirty="0" smtClean="0"/>
              <a:t> </a:t>
            </a:r>
            <a:r>
              <a:rPr lang="en-GB" dirty="0" err="1" smtClean="0"/>
              <a:t>sniedzot</a:t>
            </a:r>
            <a:r>
              <a:rPr lang="en-GB" dirty="0" smtClean="0"/>
              <a:t> </a:t>
            </a:r>
            <a:r>
              <a:rPr lang="en-GB" dirty="0" err="1" smtClean="0"/>
              <a:t>skaidru</a:t>
            </a:r>
            <a:r>
              <a:rPr lang="en-GB" dirty="0" smtClean="0"/>
              <a:t> un </a:t>
            </a:r>
            <a:r>
              <a:rPr lang="en-GB" dirty="0" err="1" smtClean="0"/>
              <a:t>uzticamu</a:t>
            </a:r>
            <a:r>
              <a:rPr lang="en-GB" dirty="0" smtClean="0"/>
              <a:t> </a:t>
            </a:r>
            <a:r>
              <a:rPr lang="en-GB" dirty="0" err="1" smtClean="0"/>
              <a:t>informāciju</a:t>
            </a:r>
            <a:r>
              <a:rPr lang="en-GB" dirty="0" smtClean="0"/>
              <a:t> par </a:t>
            </a:r>
            <a:r>
              <a:rPr lang="en-GB" dirty="0" err="1" smtClean="0"/>
              <a:t>iespējamiem</a:t>
            </a:r>
            <a:r>
              <a:rPr lang="en-GB" dirty="0" smtClean="0"/>
              <a:t> </a:t>
            </a:r>
            <a:r>
              <a:rPr lang="en-GB" dirty="0" err="1" smtClean="0"/>
              <a:t>riskiem</a:t>
            </a:r>
            <a:r>
              <a:rPr lang="en-GB" dirty="0" smtClean="0"/>
              <a:t> un </a:t>
            </a:r>
            <a:r>
              <a:rPr lang="en-GB" dirty="0" err="1" smtClean="0"/>
              <a:t>rīcību</a:t>
            </a:r>
            <a:r>
              <a:rPr lang="en-GB" dirty="0" smtClean="0"/>
              <a:t> </a:t>
            </a:r>
            <a:r>
              <a:rPr lang="en-GB" dirty="0" err="1" smtClean="0"/>
              <a:t>krīzes</a:t>
            </a:r>
            <a:r>
              <a:rPr lang="en-GB" dirty="0" smtClean="0"/>
              <a:t> </a:t>
            </a:r>
            <a:r>
              <a:rPr lang="en-GB" dirty="0" err="1" smtClean="0"/>
              <a:t>situācijās</a:t>
            </a:r>
            <a:r>
              <a:rPr lang="en-GB" dirty="0" smtClean="0"/>
              <a:t>.</a:t>
            </a:r>
          </a:p>
          <a:p>
            <a:r>
              <a:rPr lang="lv-LV" dirty="0" smtClean="0"/>
              <a:t>3. </a:t>
            </a:r>
            <a:r>
              <a:rPr lang="en-GB" dirty="0" err="1" smtClean="0"/>
              <a:t>Pašvaldība</a:t>
            </a:r>
            <a:r>
              <a:rPr lang="en-GB" dirty="0" smtClean="0"/>
              <a:t> </a:t>
            </a:r>
            <a:r>
              <a:rPr lang="en-GB" dirty="0" err="1" smtClean="0"/>
              <a:t>organizē</a:t>
            </a:r>
            <a:r>
              <a:rPr lang="en-GB" dirty="0" smtClean="0"/>
              <a:t> </a:t>
            </a:r>
            <a:r>
              <a:rPr lang="en-GB" dirty="0" err="1" smtClean="0"/>
              <a:t>arī</a:t>
            </a:r>
            <a:r>
              <a:rPr lang="en-GB" dirty="0" smtClean="0"/>
              <a:t> </a:t>
            </a:r>
            <a:r>
              <a:rPr lang="en-GB" dirty="0" err="1" smtClean="0"/>
              <a:t>evakuāciju</a:t>
            </a:r>
            <a:r>
              <a:rPr lang="en-GB" dirty="0" smtClean="0"/>
              <a:t>, </a:t>
            </a:r>
            <a:r>
              <a:rPr lang="en-GB" dirty="0" err="1" smtClean="0"/>
              <a:t>ja</a:t>
            </a:r>
            <a:r>
              <a:rPr lang="en-GB" dirty="0" smtClean="0"/>
              <a:t> </a:t>
            </a:r>
            <a:r>
              <a:rPr lang="en-GB" dirty="0" err="1" smtClean="0"/>
              <a:t>tāda</a:t>
            </a:r>
            <a:r>
              <a:rPr lang="en-GB" dirty="0" smtClean="0"/>
              <a:t> </a:t>
            </a:r>
            <a:r>
              <a:rPr lang="en-GB" dirty="0" err="1" smtClean="0"/>
              <a:t>ir</a:t>
            </a:r>
            <a:r>
              <a:rPr lang="en-GB" dirty="0" smtClean="0"/>
              <a:t> </a:t>
            </a:r>
            <a:r>
              <a:rPr lang="en-GB" dirty="0" err="1" smtClean="0"/>
              <a:t>nepieciešama</a:t>
            </a:r>
            <a:r>
              <a:rPr lang="en-GB" dirty="0" smtClean="0"/>
              <a:t>, </a:t>
            </a:r>
            <a:r>
              <a:rPr lang="en-GB" dirty="0" err="1" smtClean="0"/>
              <a:t>kā</a:t>
            </a:r>
            <a:r>
              <a:rPr lang="en-GB" dirty="0" smtClean="0"/>
              <a:t> </a:t>
            </a:r>
            <a:r>
              <a:rPr lang="en-GB" dirty="0" err="1" smtClean="0"/>
              <a:t>arī</a:t>
            </a:r>
            <a:r>
              <a:rPr lang="en-GB" dirty="0" smtClean="0"/>
              <a:t> </a:t>
            </a:r>
            <a:r>
              <a:rPr lang="en-GB" dirty="0" err="1" smtClean="0"/>
              <a:t>nodrošina</a:t>
            </a:r>
            <a:r>
              <a:rPr lang="en-GB" dirty="0" smtClean="0"/>
              <a:t> </a:t>
            </a:r>
            <a:r>
              <a:rPr lang="en-GB" dirty="0" err="1" smtClean="0"/>
              <a:t>iedzīvotāju</a:t>
            </a:r>
            <a:r>
              <a:rPr lang="en-GB" dirty="0" smtClean="0"/>
              <a:t> </a:t>
            </a:r>
            <a:r>
              <a:rPr lang="en-GB" dirty="0" err="1" smtClean="0"/>
              <a:t>pamatvajadzības</a:t>
            </a:r>
            <a:r>
              <a:rPr lang="en-GB" dirty="0" smtClean="0"/>
              <a:t>, </a:t>
            </a:r>
            <a:r>
              <a:rPr lang="en-GB" dirty="0" err="1" smtClean="0"/>
              <a:t>piemēram</a:t>
            </a:r>
            <a:r>
              <a:rPr lang="en-GB" dirty="0" smtClean="0"/>
              <a:t>, </a:t>
            </a:r>
            <a:r>
              <a:rPr lang="en-GB" dirty="0" err="1" smtClean="0"/>
              <a:t>pajumti</a:t>
            </a:r>
            <a:r>
              <a:rPr lang="en-GB" dirty="0" smtClean="0"/>
              <a:t>, </a:t>
            </a:r>
            <a:r>
              <a:rPr lang="en-GB" dirty="0" err="1" smtClean="0"/>
              <a:t>ūdeni</a:t>
            </a:r>
            <a:r>
              <a:rPr lang="en-GB" dirty="0" smtClean="0"/>
              <a:t> un </a:t>
            </a:r>
            <a:r>
              <a:rPr lang="en-GB" dirty="0" err="1" smtClean="0"/>
              <a:t>pārtiku</a:t>
            </a:r>
            <a:r>
              <a:rPr lang="en-GB" dirty="0" smtClean="0"/>
              <a:t>.</a:t>
            </a:r>
          </a:p>
          <a:p>
            <a:r>
              <a:rPr lang="lv-LV" dirty="0" smtClean="0"/>
              <a:t>4. </a:t>
            </a:r>
            <a:r>
              <a:rPr lang="en-GB" dirty="0" err="1" smtClean="0"/>
              <a:t>Tāpat</a:t>
            </a:r>
            <a:r>
              <a:rPr lang="en-GB" dirty="0" smtClean="0"/>
              <a:t> </a:t>
            </a:r>
            <a:r>
              <a:rPr lang="en-GB" dirty="0" err="1" smtClean="0"/>
              <a:t>pašvaldības</a:t>
            </a:r>
            <a:r>
              <a:rPr lang="en-GB" dirty="0" smtClean="0"/>
              <a:t> </a:t>
            </a:r>
            <a:r>
              <a:rPr lang="en-GB" dirty="0" err="1" smtClean="0"/>
              <a:t>uzdevums</a:t>
            </a:r>
            <a:r>
              <a:rPr lang="en-GB" dirty="0" smtClean="0"/>
              <a:t> </a:t>
            </a:r>
            <a:r>
              <a:rPr lang="en-GB" dirty="0" err="1" smtClean="0"/>
              <a:t>ir</a:t>
            </a:r>
            <a:r>
              <a:rPr lang="en-GB" dirty="0" smtClean="0"/>
              <a:t> </a:t>
            </a:r>
            <a:r>
              <a:rPr lang="en-GB" dirty="0" err="1" smtClean="0"/>
              <a:t>koordinēt</a:t>
            </a:r>
            <a:r>
              <a:rPr lang="en-GB" dirty="0" smtClean="0"/>
              <a:t> un </a:t>
            </a:r>
            <a:r>
              <a:rPr lang="en-GB" dirty="0" err="1" smtClean="0"/>
              <a:t>uzraudzīt</a:t>
            </a:r>
            <a:r>
              <a:rPr lang="en-GB" dirty="0" smtClean="0"/>
              <a:t> </a:t>
            </a:r>
            <a:r>
              <a:rPr lang="en-GB" dirty="0" err="1" smtClean="0"/>
              <a:t>situāciju</a:t>
            </a:r>
            <a:r>
              <a:rPr lang="en-GB" dirty="0" smtClean="0"/>
              <a:t> </a:t>
            </a:r>
            <a:r>
              <a:rPr lang="en-GB" dirty="0" err="1" smtClean="0"/>
              <a:t>vietējā</a:t>
            </a:r>
            <a:r>
              <a:rPr lang="en-GB" dirty="0" smtClean="0"/>
              <a:t> </a:t>
            </a:r>
            <a:r>
              <a:rPr lang="en-GB" dirty="0" err="1" smtClean="0"/>
              <a:t>līmenī</a:t>
            </a:r>
            <a:r>
              <a:rPr lang="en-GB" dirty="0" smtClean="0"/>
              <a:t>, </a:t>
            </a:r>
            <a:r>
              <a:rPr lang="en-GB" dirty="0" err="1" smtClean="0"/>
              <a:t>sadarbojoties</a:t>
            </a:r>
            <a:r>
              <a:rPr lang="en-GB" dirty="0" smtClean="0"/>
              <a:t> </a:t>
            </a:r>
            <a:r>
              <a:rPr lang="en-GB" dirty="0" err="1" smtClean="0"/>
              <a:t>ar</a:t>
            </a:r>
            <a:r>
              <a:rPr lang="en-GB" dirty="0" smtClean="0"/>
              <a:t> </a:t>
            </a:r>
            <a:r>
              <a:rPr lang="en-GB" dirty="0" err="1" smtClean="0"/>
              <a:t>citām</a:t>
            </a:r>
            <a:r>
              <a:rPr lang="en-GB" dirty="0" smtClean="0"/>
              <a:t> </a:t>
            </a:r>
            <a:r>
              <a:rPr lang="en-GB" dirty="0" err="1" smtClean="0"/>
              <a:t>institūcijām</a:t>
            </a:r>
            <a:r>
              <a:rPr lang="en-GB" dirty="0" smtClean="0"/>
              <a:t>, </a:t>
            </a:r>
            <a:r>
              <a:rPr lang="en-GB" dirty="0" err="1" smtClean="0"/>
              <a:t>lai</a:t>
            </a:r>
            <a:r>
              <a:rPr lang="en-GB" dirty="0" smtClean="0"/>
              <a:t> </a:t>
            </a:r>
            <a:r>
              <a:rPr lang="en-GB" dirty="0" err="1" smtClean="0"/>
              <a:t>nodrošinātu</a:t>
            </a:r>
            <a:r>
              <a:rPr lang="en-GB" dirty="0" smtClean="0"/>
              <a:t> </a:t>
            </a:r>
            <a:r>
              <a:rPr lang="en-GB" dirty="0" err="1" smtClean="0"/>
              <a:t>ātru</a:t>
            </a:r>
            <a:r>
              <a:rPr lang="en-GB" dirty="0" smtClean="0"/>
              <a:t> un </a:t>
            </a:r>
            <a:r>
              <a:rPr lang="en-GB" dirty="0" err="1" smtClean="0"/>
              <a:t>efektīvu</a:t>
            </a:r>
            <a:r>
              <a:rPr lang="en-GB" dirty="0" smtClean="0"/>
              <a:t> </a:t>
            </a:r>
            <a:r>
              <a:rPr lang="en-GB" dirty="0" err="1" smtClean="0"/>
              <a:t>rīcību</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smtClean="0"/>
          </a:p>
          <a:p>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5</a:t>
            </a:fld>
            <a:endParaRPr lang="ru-RU"/>
          </a:p>
        </p:txBody>
      </p:sp>
    </p:spTree>
    <p:extLst>
      <p:ext uri="{BB962C8B-B14F-4D97-AF65-F5344CB8AC3E}">
        <p14:creationId xmlns:p14="http://schemas.microsoft.com/office/powerpoint/2010/main" val="39767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AutoNum type="arabicPeriod"/>
            </a:pPr>
            <a:r>
              <a:rPr lang="lv-LV" dirty="0" smtClean="0"/>
              <a:t>Pirmkārt, tā ir Civilās aizsardzības komisija, kas apvieno dažādu institūciju pārstāvjus un nodrošina lēmumu pieņemšanu krīzes situācijās, kā arī plāno preventīvos pasākumus. Komisija kalpo kā centrālais koordinācijas punkts, kur tiek saskaņotas darbības un sadalīti pienākumi.</a:t>
            </a:r>
            <a:endParaRPr lang="lv-LV" b="1" dirty="0" smtClean="0"/>
          </a:p>
          <a:p>
            <a:r>
              <a:rPr lang="lv-LV" dirty="0" smtClean="0"/>
              <a:t>2. Sanāksmes civilās aizsardzības jomā tiek organizētas, lai saskaņotu rīcību ar citām pašvaldībām un savlaicīgi sagatavotos iespējamām krīzes situācijām. To laikā notiek pieredzes apmaiņa un tiek apspriesti praktiski ieteikumi efektīvākai rīcībai.</a:t>
            </a:r>
          </a:p>
          <a:p>
            <a:r>
              <a:rPr lang="lv-LV" dirty="0" smtClean="0"/>
              <a:t>Sanāksmēs tiek analizēti iespējamie riski un apdraudējumi, plānota rīcība ārkārtas situācijās, kā arī skaidri sadalīti pienākumi starp iesaistītajām institūcijām. Tāpat tiek izvērtēta iepriekšējā pieredze, analizētas jau notikušās situācijas un pilnveidoti rīcības plāni, lai nākotnē nodrošinātu vēl efektīvāku un koordinētāku darbību.</a:t>
            </a:r>
          </a:p>
          <a:p>
            <a:r>
              <a:rPr lang="lv-LV" dirty="0" smtClean="0"/>
              <a:t>3.</a:t>
            </a:r>
            <a:r>
              <a:rPr lang="lv-LV" baseline="0" dirty="0" smtClean="0"/>
              <a:t> </a:t>
            </a:r>
            <a:r>
              <a:rPr lang="lv-LV" dirty="0" smtClean="0"/>
              <a:t>Treškārt, svarīgs elements ir apmācības un kopīgo plānu veidošana. Organizējot apmācības, tiek stiprinātas iesaistīto personu zināšanas un praktiskās iemaņas, savukārt kopīgi izstrādātie plāni nodrošina skaidru rīcības kārtību krīzes situācijās. Tas veicina savstarpējo izpratni un ļauj efektīvāk reaģēt reālās situācijās.</a:t>
            </a:r>
            <a:endParaRPr lang="lv-LV" baseline="0" dirty="0" smtClean="0"/>
          </a:p>
        </p:txBody>
      </p:sp>
      <p:sp>
        <p:nvSpPr>
          <p:cNvPr id="4" name="Slaida numura vietturis 3"/>
          <p:cNvSpPr>
            <a:spLocks noGrp="1"/>
          </p:cNvSpPr>
          <p:nvPr>
            <p:ph type="sldNum" sz="quarter" idx="10"/>
          </p:nvPr>
        </p:nvSpPr>
        <p:spPr/>
        <p:txBody>
          <a:bodyPr/>
          <a:lstStyle/>
          <a:p>
            <a:fld id="{D0933C54-0D4D-4C70-A051-DC5126E4DA93}" type="slidenum">
              <a:rPr lang="ru-RU" smtClean="0"/>
              <a:t>6</a:t>
            </a:fld>
            <a:endParaRPr lang="ru-RU"/>
          </a:p>
        </p:txBody>
      </p:sp>
    </p:spTree>
    <p:extLst>
      <p:ext uri="{BB962C8B-B14F-4D97-AF65-F5344CB8AC3E}">
        <p14:creationId xmlns:p14="http://schemas.microsoft.com/office/powerpoint/2010/main" val="168640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AutoNum type="arabicPeriod"/>
            </a:pPr>
            <a:r>
              <a:rPr lang="lv-LV" dirty="0" smtClean="0"/>
              <a:t>Šajā slaidā vēlos īsi raksturot galvenos sadarbības mehānismus, kas palīdz nodrošināt efektīvu civilās aizsardzības sistēmas darbību pašvaldībā. Pirmkārt, tas ir civilās aizsardzības speciālists, kurš koordinē informācijas apriti, plāno pasākumus un nodrošina saikni starp valsts institūcijām un </a:t>
            </a:r>
            <a:r>
              <a:rPr lang="lv-LV" dirty="0" err="1" smtClean="0"/>
              <a:t>pašvaldību.Otrkārt</a:t>
            </a:r>
            <a:r>
              <a:rPr lang="lv-LV" dirty="0" smtClean="0"/>
              <a:t>, ļoti svarīga loma ir pagastu pārvaldniekiem. Esmu izveidojusi aktīvu informācijas apmaiņas veidu ar pārvaldniekiem, kur regulāri dalāmies ar aktuālo informāciju civilās aizsardzības jomā. Šī sadarbība ir īpaši būtiska, pārvaldot dažādas krīzes situācijas, piemēram, plūdus, stipru snigšanu vai vētras, kad nepieciešama ātra un koordinēta rīcība uz </a:t>
            </a:r>
            <a:r>
              <a:rPr lang="lv-LV" dirty="0" err="1" smtClean="0"/>
              <a:t>vietas.Treškārt</a:t>
            </a:r>
            <a:r>
              <a:rPr lang="lv-LV" dirty="0" smtClean="0"/>
              <a:t>, sadarbība ar iedzīvotāju padomēm šobrīd ir attīstības stadijā. Mērķis ir izveidot operatīvu saziņu ar padomju pārstāvjiem, lai informācija ātri sasniegtu iedzīvotājus un tiktu saņemta arī atgriezeniskā saite. Plānots organizēt arī seminārus par civilo aizsardzību, lai veicinātu sabiedrības izpratni un </a:t>
            </a:r>
            <a:r>
              <a:rPr lang="lv-LV" dirty="0" err="1" smtClean="0"/>
              <a:t>gatavību.Jāpiebilst</a:t>
            </a:r>
            <a:r>
              <a:rPr lang="lv-LV" dirty="0" smtClean="0"/>
              <a:t>, ka pārvaldniekiem jau ir noticis seminārs “Sabiedrības noturība un gatavība krīzei”, kurā piedalījās Ludzas sadarbības teritorijas Civilās aizsardzības komisijas locekļi un pašvaldības iestāžu vadītāji. Šis seminārs bija nozīmīgs solis sadarbības stiprināšanā un palīdzēja uzlabot gan institūciju, gan individuālo gatavību krīzes situācijām.</a:t>
            </a:r>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7</a:t>
            </a:fld>
            <a:endParaRPr lang="ru-RU"/>
          </a:p>
        </p:txBody>
      </p:sp>
    </p:spTree>
    <p:extLst>
      <p:ext uri="{BB962C8B-B14F-4D97-AF65-F5344CB8AC3E}">
        <p14:creationId xmlns:p14="http://schemas.microsoft.com/office/powerpoint/2010/main" val="94623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Ludzas novada pašvaldības tīmekļvietnē ir izveidota atsevišķa sadaļa “Civilā aizsardzība”, kur iedzīvotājiem vienuviet pieejama aktuālā un praktiski noderīga informācija par rīcību dažādās ārkārtas situācijās.</a:t>
            </a:r>
          </a:p>
          <a:p>
            <a:r>
              <a:rPr lang="lv-LV" dirty="0" smtClean="0"/>
              <a:t>Šajā sadaļā iespējams iepazīties ar ieteikumiem krīžu gadījumos, uzzināt par potenciālajiem riskiem novadā, kā arī sekot līdzi jaunākajai informācijai civilās aizsardzības jomā. </a:t>
            </a:r>
          </a:p>
          <a:p>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8</a:t>
            </a:fld>
            <a:endParaRPr lang="ru-RU"/>
          </a:p>
        </p:txBody>
      </p:sp>
    </p:spTree>
    <p:extLst>
      <p:ext uri="{BB962C8B-B14F-4D97-AF65-F5344CB8AC3E}">
        <p14:creationId xmlns:p14="http://schemas.microsoft.com/office/powerpoint/2010/main" val="197251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Sadaļā “Civilā aizsardzība” ir pieejams Ludzas sadarbības teritorijas civilās aizsardzības plāns, kā arī informācija par esošajām patvertnēm un to atrašanās vietām.</a:t>
            </a:r>
          </a:p>
          <a:p>
            <a:r>
              <a:rPr lang="lv-LV" dirty="0" smtClean="0"/>
              <a:t>Papildus tam iedzīvotāji var iepazīties ar aktuālo informāciju par civilās aizsardzības jautājumiem novadā, kas palīdz labāk izprast iespējamos riskus un sagatavoties rīcībai dažādās krīzes situācijās.</a:t>
            </a:r>
          </a:p>
          <a:p>
            <a:endParaRPr lang="ru-RU" dirty="0"/>
          </a:p>
        </p:txBody>
      </p:sp>
      <p:sp>
        <p:nvSpPr>
          <p:cNvPr id="4" name="Slaida numura vietturis 3"/>
          <p:cNvSpPr>
            <a:spLocks noGrp="1"/>
          </p:cNvSpPr>
          <p:nvPr>
            <p:ph type="sldNum" sz="quarter" idx="10"/>
          </p:nvPr>
        </p:nvSpPr>
        <p:spPr/>
        <p:txBody>
          <a:bodyPr/>
          <a:lstStyle/>
          <a:p>
            <a:fld id="{D0933C54-0D4D-4C70-A051-DC5126E4DA93}" type="slidenum">
              <a:rPr lang="ru-RU" smtClean="0"/>
              <a:t>9</a:t>
            </a:fld>
            <a:endParaRPr lang="ru-RU"/>
          </a:p>
        </p:txBody>
      </p:sp>
    </p:spTree>
    <p:extLst>
      <p:ext uri="{BB962C8B-B14F-4D97-AF65-F5344CB8AC3E}">
        <p14:creationId xmlns:p14="http://schemas.microsoft.com/office/powerpoint/2010/main" val="322772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19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tels ar bulltetpontiem">
    <p:bg>
      <p:bgPr>
        <a:solidFill>
          <a:schemeClr val="bg1"/>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FFB6AEAC-625C-1AEE-F5A2-F9ECD8868EB0}"/>
              </a:ext>
            </a:extLst>
          </p:cNvPr>
          <p:cNvSpPr>
            <a:spLocks noGrp="1"/>
          </p:cNvSpPr>
          <p:nvPr>
            <p:ph type="pic" sz="quarter" idx="12" hasCustomPrompt="1"/>
          </p:nvPr>
        </p:nvSpPr>
        <p:spPr>
          <a:xfrm>
            <a:off x="377704" y="377947"/>
            <a:ext cx="5718296" cy="6106379"/>
          </a:xfrm>
          <a:prstGeom prst="roundRect">
            <a:avLst>
              <a:gd name="adj" fmla="val 6606"/>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
        <p:nvSpPr>
          <p:cNvPr id="7" name="Text Placeholder 6">
            <a:extLst>
              <a:ext uri="{FF2B5EF4-FFF2-40B4-BE49-F238E27FC236}">
                <a16:creationId xmlns:a16="http://schemas.microsoft.com/office/drawing/2014/main" id="{0F308B74-B45A-83AA-9760-1909339ACE19}"/>
              </a:ext>
            </a:extLst>
          </p:cNvPr>
          <p:cNvSpPr>
            <a:spLocks noGrp="1"/>
          </p:cNvSpPr>
          <p:nvPr>
            <p:ph type="body" sz="quarter" idx="13" hasCustomPrompt="1"/>
          </p:nvPr>
        </p:nvSpPr>
        <p:spPr>
          <a:xfrm>
            <a:off x="8554914" y="2852982"/>
            <a:ext cx="2945423" cy="2146176"/>
          </a:xfrm>
        </p:spPr>
        <p:txBody>
          <a:bodyPr lIns="0" tIns="0" rIns="0" bIns="0">
            <a:normAutofit/>
          </a:bodyPr>
          <a:lstStyle>
            <a:lvl1pPr marL="0" indent="0">
              <a:buNone/>
              <a:defRPr sz="2100" b="1">
                <a:solidFill>
                  <a:schemeClr val="tx1"/>
                </a:solidFill>
              </a:defRPr>
            </a:lvl1pPr>
          </a:lstStyle>
          <a:p>
            <a:pPr lvl="0"/>
            <a:r>
              <a:rPr lang="en-US" dirty="0" err="1"/>
              <a:t>Citāts</a:t>
            </a:r>
            <a:r>
              <a:rPr lang="en-US" dirty="0"/>
              <a:t>, </a:t>
            </a:r>
            <a:r>
              <a:rPr lang="en-US" dirty="0" err="1"/>
              <a:t>izvilkums</a:t>
            </a:r>
            <a:r>
              <a:rPr lang="en-US" dirty="0"/>
              <a:t> no </a:t>
            </a:r>
            <a:r>
              <a:rPr lang="en-US" dirty="0" err="1"/>
              <a:t>teksta</a:t>
            </a:r>
            <a:r>
              <a:rPr lang="en-US" dirty="0"/>
              <a:t> </a:t>
            </a:r>
            <a:r>
              <a:rPr lang="en-US" dirty="0" err="1"/>
              <a:t>vai</a:t>
            </a:r>
            <a:r>
              <a:rPr lang="en-US" dirty="0"/>
              <a:t> </a:t>
            </a:r>
            <a:r>
              <a:rPr lang="en-US" dirty="0" err="1"/>
              <a:t>kāda</a:t>
            </a:r>
            <a:r>
              <a:rPr lang="en-US" dirty="0"/>
              <a:t> </a:t>
            </a:r>
            <a:r>
              <a:rPr lang="en-US" dirty="0" err="1"/>
              <a:t>cita</a:t>
            </a:r>
            <a:r>
              <a:rPr lang="en-US" dirty="0"/>
              <a:t> </a:t>
            </a:r>
            <a:r>
              <a:rPr lang="en-US" dirty="0" err="1"/>
              <a:t>galvenā</a:t>
            </a:r>
            <a:r>
              <a:rPr lang="en-US" dirty="0"/>
              <a:t> </a:t>
            </a:r>
            <a:r>
              <a:rPr lang="en-US" dirty="0" err="1"/>
              <a:t>doma</a:t>
            </a:r>
            <a:r>
              <a:rPr lang="en-US" dirty="0"/>
              <a:t>, k</a:t>
            </a:r>
            <a:r>
              <a:rPr lang="lv-LV" dirty="0"/>
              <a:t>o</a:t>
            </a:r>
            <a:r>
              <a:rPr lang="en-US" dirty="0"/>
              <a:t> </a:t>
            </a:r>
            <a:r>
              <a:rPr lang="en-US" dirty="0" err="1"/>
              <a:t>izcelt</a:t>
            </a:r>
            <a:r>
              <a:rPr lang="en-US" dirty="0"/>
              <a:t> </a:t>
            </a:r>
            <a:r>
              <a:rPr lang="en-US" dirty="0" err="1"/>
              <a:t>lielu</a:t>
            </a:r>
            <a:r>
              <a:rPr lang="en-US" dirty="0"/>
              <a:t>.</a:t>
            </a:r>
          </a:p>
        </p:txBody>
      </p:sp>
      <p:sp>
        <p:nvSpPr>
          <p:cNvPr id="8" name="Text Placeholder 6">
            <a:extLst>
              <a:ext uri="{FF2B5EF4-FFF2-40B4-BE49-F238E27FC236}">
                <a16:creationId xmlns:a16="http://schemas.microsoft.com/office/drawing/2014/main" id="{64D35F48-ED59-B67D-803A-865F9B02D9B3}"/>
              </a:ext>
            </a:extLst>
          </p:cNvPr>
          <p:cNvSpPr>
            <a:spLocks noGrp="1"/>
          </p:cNvSpPr>
          <p:nvPr>
            <p:ph type="body" sz="quarter" idx="14" hasCustomPrompt="1"/>
          </p:nvPr>
        </p:nvSpPr>
        <p:spPr>
          <a:xfrm>
            <a:off x="8554914" y="734158"/>
            <a:ext cx="2945423" cy="2110032"/>
          </a:xfrm>
        </p:spPr>
        <p:txBody>
          <a:bodyPr lIns="0" tIns="0" rIns="0" bIns="0">
            <a:normAutofit/>
          </a:bodyPr>
          <a:lstStyle>
            <a:lvl1pPr marL="0" indent="0">
              <a:buNone/>
              <a:defRPr sz="2100" b="1">
                <a:solidFill>
                  <a:schemeClr val="tx1"/>
                </a:solidFill>
              </a:defRPr>
            </a:lvl1pPr>
          </a:lstStyle>
          <a:p>
            <a:pPr lvl="0"/>
            <a:r>
              <a:rPr lang="en-US" dirty="0" err="1"/>
              <a:t>Citāts</a:t>
            </a:r>
            <a:r>
              <a:rPr lang="en-US" dirty="0"/>
              <a:t>, </a:t>
            </a:r>
            <a:r>
              <a:rPr lang="en-US" dirty="0" err="1"/>
              <a:t>izvilkums</a:t>
            </a:r>
            <a:r>
              <a:rPr lang="en-US" dirty="0"/>
              <a:t> no </a:t>
            </a:r>
            <a:r>
              <a:rPr lang="en-US" dirty="0" err="1"/>
              <a:t>teksta</a:t>
            </a:r>
            <a:r>
              <a:rPr lang="en-US" dirty="0"/>
              <a:t> </a:t>
            </a:r>
            <a:r>
              <a:rPr lang="en-US" dirty="0" err="1"/>
              <a:t>vai</a:t>
            </a:r>
            <a:r>
              <a:rPr lang="en-US" dirty="0"/>
              <a:t> </a:t>
            </a:r>
            <a:r>
              <a:rPr lang="en-US" dirty="0" err="1"/>
              <a:t>kāda</a:t>
            </a:r>
            <a:r>
              <a:rPr lang="en-US" dirty="0"/>
              <a:t> </a:t>
            </a:r>
            <a:r>
              <a:rPr lang="en-US" dirty="0" err="1"/>
              <a:t>cita</a:t>
            </a:r>
            <a:r>
              <a:rPr lang="en-US" dirty="0"/>
              <a:t> </a:t>
            </a:r>
            <a:r>
              <a:rPr lang="en-US" dirty="0" err="1"/>
              <a:t>galvenā</a:t>
            </a:r>
            <a:r>
              <a:rPr lang="en-US" dirty="0"/>
              <a:t> </a:t>
            </a:r>
            <a:r>
              <a:rPr lang="en-US" dirty="0" err="1"/>
              <a:t>doma</a:t>
            </a:r>
            <a:r>
              <a:rPr lang="en-US" dirty="0"/>
              <a:t>, k</a:t>
            </a:r>
            <a:r>
              <a:rPr lang="lv-LV" dirty="0"/>
              <a:t>o</a:t>
            </a:r>
            <a:r>
              <a:rPr lang="en-US" dirty="0"/>
              <a:t> </a:t>
            </a:r>
            <a:r>
              <a:rPr lang="en-US" dirty="0" err="1"/>
              <a:t>izcelt</a:t>
            </a:r>
            <a:r>
              <a:rPr lang="en-US" dirty="0"/>
              <a:t> </a:t>
            </a:r>
            <a:r>
              <a:rPr lang="en-US" dirty="0" err="1"/>
              <a:t>lielu</a:t>
            </a:r>
            <a:r>
              <a:rPr lang="en-US" dirty="0"/>
              <a:t>.</a:t>
            </a:r>
          </a:p>
        </p:txBody>
      </p:sp>
      <p:sp>
        <p:nvSpPr>
          <p:cNvPr id="9" name="Text Placeholder 6">
            <a:extLst>
              <a:ext uri="{FF2B5EF4-FFF2-40B4-BE49-F238E27FC236}">
                <a16:creationId xmlns:a16="http://schemas.microsoft.com/office/drawing/2014/main" id="{5D563FB9-9D29-57EE-D7B6-44D12FA2A41E}"/>
              </a:ext>
            </a:extLst>
          </p:cNvPr>
          <p:cNvSpPr>
            <a:spLocks noGrp="1"/>
          </p:cNvSpPr>
          <p:nvPr>
            <p:ph type="body" sz="quarter" idx="15" hasCustomPrompt="1"/>
          </p:nvPr>
        </p:nvSpPr>
        <p:spPr>
          <a:xfrm>
            <a:off x="8554913" y="5007950"/>
            <a:ext cx="2945423" cy="1476376"/>
          </a:xfrm>
        </p:spPr>
        <p:txBody>
          <a:bodyPr lIns="0" tIns="0" rIns="0" bIns="0">
            <a:normAutofit/>
          </a:bodyPr>
          <a:lstStyle>
            <a:lvl1pPr marL="0" indent="0">
              <a:buNone/>
              <a:defRPr sz="2100" b="1">
                <a:solidFill>
                  <a:schemeClr val="tx1"/>
                </a:solidFill>
              </a:defRPr>
            </a:lvl1pPr>
          </a:lstStyle>
          <a:p>
            <a:pPr lvl="0"/>
            <a:r>
              <a:rPr lang="en-US" dirty="0" err="1"/>
              <a:t>Citāts</a:t>
            </a:r>
            <a:r>
              <a:rPr lang="en-US" dirty="0"/>
              <a:t>, </a:t>
            </a:r>
            <a:r>
              <a:rPr lang="en-US" dirty="0" err="1"/>
              <a:t>izvilkums</a:t>
            </a:r>
            <a:r>
              <a:rPr lang="en-US" dirty="0"/>
              <a:t> no </a:t>
            </a:r>
            <a:r>
              <a:rPr lang="en-US" dirty="0" err="1"/>
              <a:t>teksta</a:t>
            </a:r>
            <a:r>
              <a:rPr lang="en-US" dirty="0"/>
              <a:t> </a:t>
            </a:r>
            <a:r>
              <a:rPr lang="en-US" dirty="0" err="1"/>
              <a:t>vai</a:t>
            </a:r>
            <a:r>
              <a:rPr lang="en-US" dirty="0"/>
              <a:t> </a:t>
            </a:r>
            <a:r>
              <a:rPr lang="en-US" dirty="0" err="1"/>
              <a:t>kāda</a:t>
            </a:r>
            <a:r>
              <a:rPr lang="en-US" dirty="0"/>
              <a:t> </a:t>
            </a:r>
            <a:r>
              <a:rPr lang="en-US" dirty="0" err="1"/>
              <a:t>cita</a:t>
            </a:r>
            <a:r>
              <a:rPr lang="en-US" dirty="0"/>
              <a:t> </a:t>
            </a:r>
            <a:r>
              <a:rPr lang="en-US" dirty="0" err="1"/>
              <a:t>galvenā</a:t>
            </a:r>
            <a:r>
              <a:rPr lang="en-US" dirty="0"/>
              <a:t> </a:t>
            </a:r>
            <a:r>
              <a:rPr lang="en-US" dirty="0" err="1"/>
              <a:t>doma</a:t>
            </a:r>
            <a:r>
              <a:rPr lang="en-US" dirty="0"/>
              <a:t>, k</a:t>
            </a:r>
            <a:r>
              <a:rPr lang="lv-LV" dirty="0"/>
              <a:t>o</a:t>
            </a:r>
            <a:r>
              <a:rPr lang="en-US" dirty="0"/>
              <a:t> </a:t>
            </a:r>
            <a:r>
              <a:rPr lang="en-US" dirty="0" err="1"/>
              <a:t>izcelt</a:t>
            </a:r>
            <a:r>
              <a:rPr lang="en-US" dirty="0"/>
              <a:t> </a:t>
            </a:r>
            <a:r>
              <a:rPr lang="en-US" dirty="0" err="1"/>
              <a:t>lielu</a:t>
            </a:r>
            <a:r>
              <a:rPr lang="en-US" dirty="0"/>
              <a:t>.</a:t>
            </a:r>
          </a:p>
        </p:txBody>
      </p:sp>
      <p:sp>
        <p:nvSpPr>
          <p:cNvPr id="11" name="Text Placeholder 6">
            <a:extLst>
              <a:ext uri="{FF2B5EF4-FFF2-40B4-BE49-F238E27FC236}">
                <a16:creationId xmlns:a16="http://schemas.microsoft.com/office/drawing/2014/main" id="{2CDD42DD-92BC-FAD2-3966-F7F618385489}"/>
              </a:ext>
            </a:extLst>
          </p:cNvPr>
          <p:cNvSpPr>
            <a:spLocks noGrp="1"/>
          </p:cNvSpPr>
          <p:nvPr>
            <p:ph type="body" sz="quarter" idx="17" hasCustomPrompt="1"/>
          </p:nvPr>
        </p:nvSpPr>
        <p:spPr>
          <a:xfrm>
            <a:off x="6783268" y="2815800"/>
            <a:ext cx="1499088" cy="664486"/>
          </a:xfrm>
        </p:spPr>
        <p:txBody>
          <a:bodyPr lIns="0" tIns="0" rIns="0" bIns="0">
            <a:normAutofit/>
          </a:bodyPr>
          <a:lstStyle>
            <a:lvl1pPr marL="0" indent="0" algn="ctr">
              <a:buNone/>
              <a:defRPr sz="5000" b="1" u="sng" spc="300">
                <a:solidFill>
                  <a:schemeClr val="tx2"/>
                </a:solidFill>
              </a:defRPr>
            </a:lvl1pPr>
          </a:lstStyle>
          <a:p>
            <a:pPr lvl="0"/>
            <a:r>
              <a:rPr lang="lv-LV" dirty="0"/>
              <a:t>02</a:t>
            </a:r>
            <a:endParaRPr lang="en-US" dirty="0"/>
          </a:p>
        </p:txBody>
      </p:sp>
      <p:sp>
        <p:nvSpPr>
          <p:cNvPr id="12" name="Text Placeholder 6">
            <a:extLst>
              <a:ext uri="{FF2B5EF4-FFF2-40B4-BE49-F238E27FC236}">
                <a16:creationId xmlns:a16="http://schemas.microsoft.com/office/drawing/2014/main" id="{638EFB9D-9E4B-A830-2B5B-BD70971CF287}"/>
              </a:ext>
            </a:extLst>
          </p:cNvPr>
          <p:cNvSpPr>
            <a:spLocks noGrp="1"/>
          </p:cNvSpPr>
          <p:nvPr>
            <p:ph type="body" sz="quarter" idx="18" hasCustomPrompt="1"/>
          </p:nvPr>
        </p:nvSpPr>
        <p:spPr>
          <a:xfrm>
            <a:off x="6783268" y="4964051"/>
            <a:ext cx="1499088" cy="664486"/>
          </a:xfrm>
        </p:spPr>
        <p:txBody>
          <a:bodyPr lIns="0" tIns="0" rIns="0" bIns="0">
            <a:normAutofit/>
          </a:bodyPr>
          <a:lstStyle>
            <a:lvl1pPr marL="0" indent="0" algn="ctr">
              <a:buNone/>
              <a:defRPr sz="5000" b="1" u="sng" spc="300">
                <a:solidFill>
                  <a:schemeClr val="tx2"/>
                </a:solidFill>
              </a:defRPr>
            </a:lvl1pPr>
          </a:lstStyle>
          <a:p>
            <a:pPr lvl="0"/>
            <a:r>
              <a:rPr lang="lv-LV" dirty="0"/>
              <a:t>03</a:t>
            </a:r>
            <a:endParaRPr lang="en-US" dirty="0"/>
          </a:p>
        </p:txBody>
      </p:sp>
      <p:sp>
        <p:nvSpPr>
          <p:cNvPr id="13" name="Text Placeholder 6">
            <a:extLst>
              <a:ext uri="{FF2B5EF4-FFF2-40B4-BE49-F238E27FC236}">
                <a16:creationId xmlns:a16="http://schemas.microsoft.com/office/drawing/2014/main" id="{3890D1E8-E5B5-48A9-1E12-B15002A3B79D}"/>
              </a:ext>
            </a:extLst>
          </p:cNvPr>
          <p:cNvSpPr>
            <a:spLocks noGrp="1"/>
          </p:cNvSpPr>
          <p:nvPr>
            <p:ph type="body" sz="quarter" idx="19" hasCustomPrompt="1"/>
          </p:nvPr>
        </p:nvSpPr>
        <p:spPr>
          <a:xfrm>
            <a:off x="6783268" y="690198"/>
            <a:ext cx="1499088" cy="664486"/>
          </a:xfrm>
        </p:spPr>
        <p:txBody>
          <a:bodyPr lIns="0" tIns="0" rIns="0" bIns="0">
            <a:normAutofit/>
          </a:bodyPr>
          <a:lstStyle>
            <a:lvl1pPr marL="0" indent="0" algn="ctr">
              <a:buNone/>
              <a:defRPr sz="5000" b="1" u="sng" spc="300">
                <a:solidFill>
                  <a:schemeClr val="tx2"/>
                </a:solidFill>
              </a:defRPr>
            </a:lvl1pPr>
          </a:lstStyle>
          <a:p>
            <a:pPr lvl="0"/>
            <a:r>
              <a:rPr lang="lv-LV" dirty="0"/>
              <a:t>01</a:t>
            </a:r>
            <a:endParaRPr lang="en-US" dirty="0"/>
          </a:p>
        </p:txBody>
      </p:sp>
    </p:spTree>
    <p:extLst>
      <p:ext uri="{BB962C8B-B14F-4D97-AF65-F5344CB8AC3E}">
        <p14:creationId xmlns:p14="http://schemas.microsoft.com/office/powerpoint/2010/main" val="392334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ekst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701919" y="700333"/>
            <a:ext cx="5839558" cy="4482732"/>
          </a:xfrm>
        </p:spPr>
        <p:txBody>
          <a:bodyPr lIns="0" tIns="0" rIns="0" bIns="0" anchor="t">
            <a:normAutofit/>
          </a:bodyPr>
          <a:lstStyle>
            <a:lvl1pPr algn="l">
              <a:defRPr sz="4800" b="1">
                <a:solidFill>
                  <a:schemeClr val="tx2"/>
                </a:solidFill>
              </a:defRPr>
            </a:lvl1pPr>
          </a:lstStyle>
          <a:p>
            <a:r>
              <a:rPr lang="en-US" dirty="0" err="1"/>
              <a:t>Citāts</a:t>
            </a:r>
            <a:r>
              <a:rPr lang="en-US" dirty="0"/>
              <a:t>, </a:t>
            </a:r>
            <a:r>
              <a:rPr lang="en-US" dirty="0" err="1"/>
              <a:t>izvilkums</a:t>
            </a:r>
            <a:r>
              <a:rPr lang="en-US" dirty="0"/>
              <a:t/>
            </a:r>
            <a:br>
              <a:rPr lang="en-US" dirty="0"/>
            </a:br>
            <a:r>
              <a:rPr lang="en-US" dirty="0"/>
              <a:t>no </a:t>
            </a:r>
            <a:r>
              <a:rPr lang="en-US" dirty="0" err="1"/>
              <a:t>teksta</a:t>
            </a:r>
            <a:r>
              <a:rPr lang="en-US" dirty="0"/>
              <a:t> </a:t>
            </a:r>
            <a:r>
              <a:rPr lang="en-US" dirty="0" err="1"/>
              <a:t>vai</a:t>
            </a:r>
            <a:r>
              <a:rPr lang="en-US" dirty="0"/>
              <a:t> </a:t>
            </a:r>
            <a:r>
              <a:rPr lang="en-US" dirty="0" err="1"/>
              <a:t>kāda</a:t>
            </a:r>
            <a:r>
              <a:rPr lang="en-US" dirty="0"/>
              <a:t/>
            </a:r>
            <a:br>
              <a:rPr lang="en-US" dirty="0"/>
            </a:br>
            <a:r>
              <a:rPr lang="en-US" dirty="0" err="1"/>
              <a:t>cita</a:t>
            </a:r>
            <a:r>
              <a:rPr lang="en-US" dirty="0"/>
              <a:t> </a:t>
            </a:r>
            <a:r>
              <a:rPr lang="en-US" dirty="0" err="1"/>
              <a:t>galvenā</a:t>
            </a:r>
            <a:r>
              <a:rPr lang="en-US" dirty="0"/>
              <a:t> </a:t>
            </a:r>
            <a:r>
              <a:rPr lang="en-US" dirty="0" err="1"/>
              <a:t>doma</a:t>
            </a:r>
            <a:r>
              <a:rPr lang="en-US" dirty="0"/>
              <a:t>,</a:t>
            </a:r>
            <a:br>
              <a:rPr lang="en-US" dirty="0"/>
            </a:br>
            <a:r>
              <a:rPr lang="en-US" dirty="0"/>
              <a:t>k</a:t>
            </a:r>
            <a:r>
              <a:rPr lang="lv-LV" dirty="0"/>
              <a:t>o</a:t>
            </a:r>
            <a:r>
              <a:rPr lang="en-US" dirty="0"/>
              <a:t> </a:t>
            </a:r>
            <a:r>
              <a:rPr lang="en-US" dirty="0" err="1"/>
              <a:t>izcelt</a:t>
            </a:r>
            <a:r>
              <a:rPr lang="en-US" dirty="0"/>
              <a:t> </a:t>
            </a:r>
            <a:r>
              <a:rPr lang="en-US" dirty="0" err="1"/>
              <a:t>lielu</a:t>
            </a:r>
            <a:r>
              <a:rPr lang="en-US" dirty="0"/>
              <a:t>.</a:t>
            </a:r>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7359161" y="756138"/>
            <a:ext cx="4308231" cy="5336931"/>
          </a:xfrm>
        </p:spPr>
        <p:txBody>
          <a:bodyPr lIns="0" tIns="0" rIns="0" bIns="0" anchor="ct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Paraksts, atsauce uz tekstu.</a:t>
            </a:r>
            <a:br>
              <a:rPr lang="lv-LV" dirty="0"/>
            </a:br>
            <a:r>
              <a:rPr lang="lv-LV" dirty="0"/>
              <a:t/>
            </a:r>
            <a:br>
              <a:rPr lang="lv-LV" dirty="0"/>
            </a:b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r>
              <a:rPr lang="lv-LV" dirty="0"/>
              <a:t/>
            </a:r>
            <a:br>
              <a:rPr lang="lv-LV" dirty="0"/>
            </a:br>
            <a:r>
              <a:rPr lang="en-US" dirty="0"/>
              <a:t>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p>
        </p:txBody>
      </p:sp>
    </p:spTree>
    <p:extLst>
      <p:ext uri="{BB962C8B-B14F-4D97-AF65-F5344CB8AC3E}">
        <p14:creationId xmlns:p14="http://schemas.microsoft.com/office/powerpoint/2010/main" val="285744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slēgum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715107" y="2278553"/>
            <a:ext cx="5461489" cy="2387600"/>
          </a:xfrm>
        </p:spPr>
        <p:txBody>
          <a:bodyPr lIns="0" tIns="0" rIns="0" bIns="0" anchor="ctr">
            <a:normAutofit/>
          </a:bodyPr>
          <a:lstStyle>
            <a:lvl1pPr algn="l">
              <a:defRPr sz="4600" b="1">
                <a:solidFill>
                  <a:schemeClr val="bg2"/>
                </a:solidFill>
                <a:latin typeface="+mj-lt"/>
              </a:defRPr>
            </a:lvl1pPr>
          </a:lstStyle>
          <a:p>
            <a:r>
              <a:rPr lang="en-US" dirty="0" err="1"/>
              <a:t>Paldies</a:t>
            </a:r>
            <a:r>
              <a:rPr lang="en-US" dirty="0"/>
              <a:t>!</a:t>
            </a:r>
            <a:br>
              <a:rPr lang="en-US" dirty="0"/>
            </a:br>
            <a:r>
              <a:rPr lang="en-US" dirty="0" err="1"/>
              <a:t>Jūsu</a:t>
            </a:r>
            <a:r>
              <a:rPr lang="en-US" dirty="0"/>
              <a:t> </a:t>
            </a:r>
            <a:r>
              <a:rPr lang="en-US" dirty="0" err="1"/>
              <a:t>jautājumi</a:t>
            </a:r>
            <a:r>
              <a:rPr lang="en-US" dirty="0"/>
              <a:t>?</a:t>
            </a:r>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2161439" y="5325330"/>
            <a:ext cx="4015157" cy="1053490"/>
          </a:xfrm>
        </p:spPr>
        <p:txBody>
          <a:bodyPr lIns="0" tIns="0" rIns="0" bIns="0">
            <a:normAutofit/>
          </a:bodyPr>
          <a:lstStyle>
            <a:lvl1pPr marL="0" indent="0" algn="l">
              <a:lnSpc>
                <a:spcPct val="100000"/>
              </a:lnSpc>
              <a:buNone/>
              <a:defRPr sz="1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Tālrunis: 65707400</a:t>
            </a:r>
            <a:r>
              <a:rPr lang="lv-LV" dirty="0"/>
              <a:t/>
            </a:r>
            <a:br>
              <a:rPr lang="lv-LV" dirty="0"/>
            </a:br>
            <a:r>
              <a:rPr lang="pt-BR" dirty="0"/>
              <a:t>E-pasts: pasts@ludzasnovads.lv</a:t>
            </a:r>
            <a:r>
              <a:rPr lang="lv-LV" dirty="0"/>
              <a:t/>
            </a:r>
            <a:br>
              <a:rPr lang="lv-LV" dirty="0"/>
            </a:br>
            <a:r>
              <a:rPr lang="pt-BR" dirty="0"/>
              <a:t>Ludzasnovads.lv</a:t>
            </a:r>
            <a:endParaRPr lang="en-US" dirty="0"/>
          </a:p>
        </p:txBody>
      </p:sp>
      <p:sp>
        <p:nvSpPr>
          <p:cNvPr id="4" name="Text Placeholder 6">
            <a:extLst>
              <a:ext uri="{FF2B5EF4-FFF2-40B4-BE49-F238E27FC236}">
                <a16:creationId xmlns:a16="http://schemas.microsoft.com/office/drawing/2014/main" id="{2E827540-D643-F1EB-8FEA-7565427A7976}"/>
              </a:ext>
            </a:extLst>
          </p:cNvPr>
          <p:cNvSpPr>
            <a:spLocks noGrp="1"/>
          </p:cNvSpPr>
          <p:nvPr>
            <p:ph type="body" sz="quarter" idx="13" hasCustomPrompt="1"/>
          </p:nvPr>
        </p:nvSpPr>
        <p:spPr>
          <a:xfrm>
            <a:off x="715108" y="5325330"/>
            <a:ext cx="1437540" cy="306143"/>
          </a:xfrm>
        </p:spPr>
        <p:txBody>
          <a:bodyPr lIns="36000" tIns="0" rIns="0" bIns="0" anchor="ctr">
            <a:normAutofit/>
          </a:bodyPr>
          <a:lstStyle>
            <a:lvl1pPr marL="0" indent="0">
              <a:buNone/>
              <a:defRPr sz="1800" b="1">
                <a:solidFill>
                  <a:schemeClr val="bg2"/>
                </a:solidFill>
              </a:defRPr>
            </a:lvl1pPr>
          </a:lstStyle>
          <a:p>
            <a:pPr lvl="0"/>
            <a:r>
              <a:rPr lang="lv-LV" dirty="0"/>
              <a:t>Saziņai:</a:t>
            </a:r>
            <a:endParaRPr lang="en-US" dirty="0"/>
          </a:p>
        </p:txBody>
      </p:sp>
    </p:spTree>
    <p:extLst>
      <p:ext uri="{BB962C8B-B14F-4D97-AF65-F5344CB8AC3E}">
        <p14:creationId xmlns:p14="http://schemas.microsoft.com/office/powerpoint/2010/main" val="344934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ulsslaids ar virs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5314949" y="742951"/>
            <a:ext cx="6378821" cy="4648567"/>
          </a:xfrm>
        </p:spPr>
        <p:txBody>
          <a:bodyPr lIns="0" tIns="0" rIns="0" bIns="0" anchor="b">
            <a:noAutofit/>
          </a:bodyPr>
          <a:lstStyle>
            <a:lvl1pPr algn="l">
              <a:lnSpc>
                <a:spcPct val="80000"/>
              </a:lnSpc>
              <a:defRPr sz="5000">
                <a:solidFill>
                  <a:schemeClr val="bg2"/>
                </a:solidFill>
              </a:defRPr>
            </a:lvl1pPr>
          </a:lstStyle>
          <a:p>
            <a:r>
              <a:rPr lang="en-US" dirty="0" err="1"/>
              <a:t>Prezentācijas</a:t>
            </a:r>
            <a:r>
              <a:rPr lang="en-US" dirty="0"/>
              <a:t/>
            </a:r>
            <a:br>
              <a:rPr lang="en-US" dirty="0"/>
            </a:br>
            <a:r>
              <a:rPr lang="en-US" dirty="0" err="1"/>
              <a:t>virsraksts</a:t>
            </a:r>
            <a:r>
              <a:rPr lang="en-US" dirty="0"/>
              <a:t> </a:t>
            </a:r>
            <a:r>
              <a:rPr lang="en-US" dirty="0" err="1"/>
              <a:t>iespējams</a:t>
            </a:r>
            <a:r>
              <a:rPr lang="en-US" dirty="0"/>
              <a:t/>
            </a:r>
            <a:br>
              <a:rPr lang="en-US" dirty="0"/>
            </a:br>
            <a:r>
              <a:rPr lang="en-US" dirty="0" err="1"/>
              <a:t>trīs</a:t>
            </a:r>
            <a:r>
              <a:rPr lang="en-US" dirty="0"/>
              <a:t> </a:t>
            </a:r>
            <a:r>
              <a:rPr lang="lv-LV" dirty="0"/>
              <a:t>v</a:t>
            </a:r>
            <a:r>
              <a:rPr lang="en-US" dirty="0"/>
              <a:t>ai </a:t>
            </a:r>
            <a:r>
              <a:rPr lang="en-US" dirty="0" err="1"/>
              <a:t>arī</a:t>
            </a:r>
            <a:r>
              <a:rPr lang="lv-LV" dirty="0"/>
              <a:t/>
            </a:r>
            <a:br>
              <a:rPr lang="lv-LV" dirty="0"/>
            </a:br>
            <a:r>
              <a:rPr lang="en-US" dirty="0" err="1"/>
              <a:t>četrās</a:t>
            </a:r>
            <a:r>
              <a:rPr lang="en-US" dirty="0"/>
              <a:t> </a:t>
            </a:r>
            <a:r>
              <a:rPr lang="en-US" dirty="0" err="1"/>
              <a:t>rindās</a:t>
            </a:r>
            <a:endParaRPr lang="en-US" dirty="0"/>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5314949" y="5936394"/>
            <a:ext cx="6378820" cy="310539"/>
          </a:xfrm>
        </p:spPr>
        <p:txBody>
          <a:bodyPr lIns="36000" tIns="0" rIns="0" bIns="0">
            <a:normAutofit/>
          </a:bodyPr>
          <a:lstStyle>
            <a:lvl1pPr marL="0" indent="0" algn="l">
              <a:buNone/>
              <a:defRPr sz="1700" spc="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Vārds</a:t>
            </a:r>
            <a:r>
              <a:rPr lang="en-US" dirty="0"/>
              <a:t> </a:t>
            </a:r>
            <a:r>
              <a:rPr lang="en-US" dirty="0" err="1"/>
              <a:t>Uzvārds</a:t>
            </a:r>
            <a:r>
              <a:rPr lang="en-US" dirty="0"/>
              <a:t> | 16.09.22 | </a:t>
            </a:r>
            <a:r>
              <a:rPr lang="en-US" dirty="0" err="1"/>
              <a:t>Cibla</a:t>
            </a:r>
            <a:endParaRPr lang="en-US" dirty="0"/>
          </a:p>
        </p:txBody>
      </p:sp>
    </p:spTree>
    <p:extLst>
      <p:ext uri="{BB962C8B-B14F-4D97-AF65-F5344CB8AC3E}">
        <p14:creationId xmlns:p14="http://schemas.microsoft.com/office/powerpoint/2010/main" val="17980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729762" y="1758462"/>
            <a:ext cx="4976446" cy="3782525"/>
          </a:xfrm>
        </p:spPr>
        <p:txBody>
          <a:bodyPr lIns="0" tIns="0" rIns="0" bIns="0" anchor="b">
            <a:noAutofit/>
          </a:bodyPr>
          <a:lstStyle>
            <a:lvl1pPr algn="l">
              <a:lnSpc>
                <a:spcPct val="80000"/>
              </a:lnSpc>
              <a:defRPr sz="5000">
                <a:solidFill>
                  <a:schemeClr val="bg2"/>
                </a:solidFill>
              </a:defRPr>
            </a:lvl1pPr>
          </a:lstStyle>
          <a:p>
            <a:r>
              <a:rPr lang="en-US" dirty="0" err="1"/>
              <a:t>Starpslaida</a:t>
            </a:r>
            <a:r>
              <a:rPr lang="en-US" dirty="0"/>
              <a:t/>
            </a:r>
            <a:br>
              <a:rPr lang="en-US" dirty="0"/>
            </a:br>
            <a:r>
              <a:rPr lang="en-US" dirty="0" err="1"/>
              <a:t>virsraksts</a:t>
            </a:r>
            <a:endParaRPr lang="en-US" dirty="0"/>
          </a:p>
        </p:txBody>
      </p:sp>
      <p:sp>
        <p:nvSpPr>
          <p:cNvPr id="5" name="Picture Placeholder 4">
            <a:extLst>
              <a:ext uri="{FF2B5EF4-FFF2-40B4-BE49-F238E27FC236}">
                <a16:creationId xmlns:a16="http://schemas.microsoft.com/office/drawing/2014/main" id="{EBEEF49F-D9CB-ED81-2B43-74F2FF3EBD33}"/>
              </a:ext>
            </a:extLst>
          </p:cNvPr>
          <p:cNvSpPr>
            <a:spLocks noGrp="1"/>
          </p:cNvSpPr>
          <p:nvPr>
            <p:ph type="pic" sz="quarter" idx="10" hasCustomPrompt="1"/>
          </p:nvPr>
        </p:nvSpPr>
        <p:spPr>
          <a:xfrm>
            <a:off x="6096001" y="1"/>
            <a:ext cx="6096000" cy="6858000"/>
          </a:xfrm>
          <a:blipFill>
            <a:blip r:embed="rId3"/>
            <a:stretch>
              <a:fillRect/>
            </a:stretch>
          </a:blipFill>
        </p:spPr>
        <p:txBody>
          <a:bodyPr/>
          <a:lstStyle>
            <a:lvl1pPr marL="0" indent="0">
              <a:buNone/>
              <a:defRPr/>
            </a:lvl1pPr>
          </a:lstStyle>
          <a:p>
            <a:r>
              <a:rPr lang="lv-LV" dirty="0"/>
              <a:t> </a:t>
            </a:r>
            <a:endParaRPr lang="en-US" dirty="0"/>
          </a:p>
        </p:txBody>
      </p:sp>
    </p:spTree>
    <p:extLst>
      <p:ext uri="{BB962C8B-B14F-4D97-AF65-F5344CB8AC3E}">
        <p14:creationId xmlns:p14="http://schemas.microsoft.com/office/powerpoint/2010/main" val="310526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pslaid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729762" y="1758462"/>
            <a:ext cx="4976446" cy="3782525"/>
          </a:xfrm>
        </p:spPr>
        <p:txBody>
          <a:bodyPr lIns="0" tIns="0" rIns="0" bIns="0" anchor="b">
            <a:noAutofit/>
          </a:bodyPr>
          <a:lstStyle>
            <a:lvl1pPr algn="l">
              <a:lnSpc>
                <a:spcPct val="80000"/>
              </a:lnSpc>
              <a:defRPr sz="5000">
                <a:solidFill>
                  <a:schemeClr val="bg2"/>
                </a:solidFill>
              </a:defRPr>
            </a:lvl1pPr>
          </a:lstStyle>
          <a:p>
            <a:r>
              <a:rPr lang="en-US" dirty="0" err="1"/>
              <a:t>Starpslaida</a:t>
            </a:r>
            <a:r>
              <a:rPr lang="en-US" dirty="0"/>
              <a:t/>
            </a:r>
            <a:br>
              <a:rPr lang="en-US" dirty="0"/>
            </a:br>
            <a:r>
              <a:rPr lang="en-US" dirty="0" err="1"/>
              <a:t>virsraksts</a:t>
            </a:r>
            <a:endParaRPr lang="en-US" dirty="0"/>
          </a:p>
        </p:txBody>
      </p:sp>
      <p:sp>
        <p:nvSpPr>
          <p:cNvPr id="5" name="Picture Placeholder 4">
            <a:extLst>
              <a:ext uri="{FF2B5EF4-FFF2-40B4-BE49-F238E27FC236}">
                <a16:creationId xmlns:a16="http://schemas.microsoft.com/office/drawing/2014/main" id="{EBEEF49F-D9CB-ED81-2B43-74F2FF3EBD33}"/>
              </a:ext>
            </a:extLst>
          </p:cNvPr>
          <p:cNvSpPr>
            <a:spLocks noGrp="1"/>
          </p:cNvSpPr>
          <p:nvPr>
            <p:ph type="pic" sz="quarter" idx="10" hasCustomPrompt="1"/>
          </p:nvPr>
        </p:nvSpPr>
        <p:spPr>
          <a:xfrm>
            <a:off x="6096001" y="1"/>
            <a:ext cx="6096000" cy="6858000"/>
          </a:xfrm>
          <a:blipFill>
            <a:blip r:embed="rId3"/>
            <a:stretch>
              <a:fillRect/>
            </a:stretch>
          </a:blipFill>
        </p:spPr>
        <p:txBody>
          <a:bodyPr/>
          <a:lstStyle>
            <a:lvl1pPr marL="0" indent="0">
              <a:buNone/>
              <a:defRPr/>
            </a:lvl1pPr>
          </a:lstStyle>
          <a:p>
            <a:r>
              <a:rPr lang="lv-LV" dirty="0"/>
              <a:t> </a:t>
            </a:r>
            <a:endParaRPr lang="en-US" dirty="0"/>
          </a:p>
        </p:txBody>
      </p:sp>
    </p:spTree>
    <p:extLst>
      <p:ext uri="{BB962C8B-B14F-4D97-AF65-F5344CB8AC3E}">
        <p14:creationId xmlns:p14="http://schemas.microsoft.com/office/powerpoint/2010/main" val="72814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els attēls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737088" y="5685817"/>
            <a:ext cx="5358911" cy="710588"/>
          </a:xfrm>
        </p:spPr>
        <p:txBody>
          <a:bodyPr lIns="0" tIns="0" rIns="0" bIns="0" anchor="ctr">
            <a:normAutofit/>
          </a:bodyPr>
          <a:lstStyle>
            <a:lvl1pPr algn="l">
              <a:defRPr sz="2200" b="1"/>
            </a:lvl1pPr>
          </a:lstStyle>
          <a:p>
            <a:r>
              <a:rPr lang="en-US" dirty="0" err="1"/>
              <a:t>Foto</a:t>
            </a:r>
            <a:r>
              <a:rPr lang="en-US" dirty="0"/>
              <a:t> </a:t>
            </a:r>
            <a:r>
              <a:rPr lang="en-US" dirty="0" err="1"/>
              <a:t>paraksts</a:t>
            </a:r>
            <a:endParaRPr lang="en-US" dirty="0"/>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6095999" y="5685817"/>
            <a:ext cx="5394905" cy="710588"/>
          </a:xfrm>
        </p:spPr>
        <p:txBody>
          <a:bodyPr lIns="0" tIns="0" rIns="0" bIns="0" anchor="ctr">
            <a:normAutofit/>
          </a:bodyPr>
          <a:lstStyle>
            <a:lvl1pPr marL="0" indent="0" algn="r">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Foto paraksts, apraksts vai citas detaļas</a:t>
            </a:r>
            <a:endParaRPr lang="en-US" dirty="0"/>
          </a:p>
        </p:txBody>
      </p:sp>
      <p:sp>
        <p:nvSpPr>
          <p:cNvPr id="6" name="Picture Placeholder 5">
            <a:extLst>
              <a:ext uri="{FF2B5EF4-FFF2-40B4-BE49-F238E27FC236}">
                <a16:creationId xmlns:a16="http://schemas.microsoft.com/office/drawing/2014/main" id="{8FDB1A76-3E98-7261-910E-3DACF66FA937}"/>
              </a:ext>
            </a:extLst>
          </p:cNvPr>
          <p:cNvSpPr>
            <a:spLocks noGrp="1"/>
          </p:cNvSpPr>
          <p:nvPr>
            <p:ph type="pic" sz="quarter" idx="10" hasCustomPrompt="1"/>
          </p:nvPr>
        </p:nvSpPr>
        <p:spPr>
          <a:xfrm>
            <a:off x="377703" y="377948"/>
            <a:ext cx="11434761" cy="5121640"/>
          </a:xfrm>
          <a:prstGeom prst="roundRect">
            <a:avLst>
              <a:gd name="adj" fmla="val 7079"/>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Tree>
    <p:extLst>
      <p:ext uri="{BB962C8B-B14F-4D97-AF65-F5344CB8AC3E}">
        <p14:creationId xmlns:p14="http://schemas.microsoft.com/office/powerpoint/2010/main" val="199707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els attēls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377703" y="5685817"/>
            <a:ext cx="5526331" cy="710588"/>
          </a:xfrm>
        </p:spPr>
        <p:txBody>
          <a:bodyPr lIns="0" tIns="0" rIns="0" bIns="0" anchor="ctr">
            <a:normAutofit/>
          </a:bodyPr>
          <a:lstStyle>
            <a:lvl1pPr algn="l">
              <a:defRPr sz="2200" b="1"/>
            </a:lvl1pPr>
          </a:lstStyle>
          <a:p>
            <a:r>
              <a:rPr lang="en-US" dirty="0" err="1"/>
              <a:t>Foto</a:t>
            </a:r>
            <a:r>
              <a:rPr lang="en-US" dirty="0"/>
              <a:t> </a:t>
            </a:r>
            <a:r>
              <a:rPr lang="en-US" dirty="0" err="1"/>
              <a:t>paraksts</a:t>
            </a:r>
            <a:endParaRPr lang="en-US" dirty="0"/>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6286131" y="5685817"/>
            <a:ext cx="5526332" cy="710588"/>
          </a:xfrm>
        </p:spPr>
        <p:txBody>
          <a:bodyPr lIns="0" tIns="0" rIns="0" bIns="0" anchor="ctr">
            <a:normAutofit/>
          </a:bodyPr>
          <a:lstStyle>
            <a:lvl1pPr marL="0" indent="0" algn="l">
              <a:buNone/>
              <a:defRPr sz="22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Foto</a:t>
            </a:r>
            <a:r>
              <a:rPr lang="en-US" dirty="0"/>
              <a:t> </a:t>
            </a:r>
            <a:r>
              <a:rPr lang="en-US" dirty="0" err="1"/>
              <a:t>paraksts</a:t>
            </a:r>
            <a:endParaRPr lang="en-US" dirty="0"/>
          </a:p>
        </p:txBody>
      </p:sp>
      <p:sp>
        <p:nvSpPr>
          <p:cNvPr id="6" name="Picture Placeholder 5">
            <a:extLst>
              <a:ext uri="{FF2B5EF4-FFF2-40B4-BE49-F238E27FC236}">
                <a16:creationId xmlns:a16="http://schemas.microsoft.com/office/drawing/2014/main" id="{8FDB1A76-3E98-7261-910E-3DACF66FA937}"/>
              </a:ext>
            </a:extLst>
          </p:cNvPr>
          <p:cNvSpPr>
            <a:spLocks noGrp="1"/>
          </p:cNvSpPr>
          <p:nvPr>
            <p:ph type="pic" sz="quarter" idx="10" hasCustomPrompt="1"/>
          </p:nvPr>
        </p:nvSpPr>
        <p:spPr>
          <a:xfrm>
            <a:off x="377704" y="377948"/>
            <a:ext cx="5526332" cy="5121640"/>
          </a:xfrm>
          <a:prstGeom prst="roundRect">
            <a:avLst>
              <a:gd name="adj" fmla="val 4761"/>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
        <p:nvSpPr>
          <p:cNvPr id="5" name="Picture Placeholder 5">
            <a:extLst>
              <a:ext uri="{FF2B5EF4-FFF2-40B4-BE49-F238E27FC236}">
                <a16:creationId xmlns:a16="http://schemas.microsoft.com/office/drawing/2014/main" id="{CE37C6AD-2B30-1C9D-DA22-615228250A2F}"/>
              </a:ext>
            </a:extLst>
          </p:cNvPr>
          <p:cNvSpPr>
            <a:spLocks noGrp="1"/>
          </p:cNvSpPr>
          <p:nvPr>
            <p:ph type="pic" sz="quarter" idx="12" hasCustomPrompt="1"/>
          </p:nvPr>
        </p:nvSpPr>
        <p:spPr>
          <a:xfrm>
            <a:off x="6286131" y="377948"/>
            <a:ext cx="5526332" cy="5121640"/>
          </a:xfrm>
          <a:prstGeom prst="roundRect">
            <a:avLst>
              <a:gd name="adj" fmla="val 4761"/>
            </a:avLst>
          </a:prstGeom>
          <a:blipFill>
            <a:blip r:embed="rId3"/>
            <a:stretch>
              <a:fillRect/>
            </a:stretch>
          </a:blipFill>
        </p:spPr>
        <p:txBody>
          <a:bodyPr>
            <a:normAutofit/>
          </a:bodyPr>
          <a:lstStyle>
            <a:lvl1pPr marL="0" indent="0">
              <a:buNone/>
              <a:defRPr sz="1200"/>
            </a:lvl1pPr>
          </a:lstStyle>
          <a:p>
            <a:r>
              <a:rPr lang="lv-LV" dirty="0"/>
              <a:t> </a:t>
            </a:r>
            <a:endParaRPr lang="en-US" dirty="0"/>
          </a:p>
        </p:txBody>
      </p:sp>
    </p:spTree>
    <p:extLst>
      <p:ext uri="{BB962C8B-B14F-4D97-AF65-F5344CB8AC3E}">
        <p14:creationId xmlns:p14="http://schemas.microsoft.com/office/powerpoint/2010/main" val="52660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tels ar daudz tekstu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6836016" y="717914"/>
            <a:ext cx="4664321" cy="2187944"/>
          </a:xfrm>
        </p:spPr>
        <p:txBody>
          <a:bodyPr lIns="0" tIns="0" rIns="0" bIns="0" anchor="t">
            <a:normAutofit/>
          </a:bodyPr>
          <a:lstStyle>
            <a:lvl1pPr algn="l">
              <a:defRPr sz="3600" b="1">
                <a:solidFill>
                  <a:schemeClr val="tx1"/>
                </a:solidFill>
              </a:defRPr>
            </a:lvl1pPr>
          </a:lstStyle>
          <a:p>
            <a:r>
              <a:rPr lang="en-US" dirty="0" err="1"/>
              <a:t>Tēmas</a:t>
            </a:r>
            <a:r>
              <a:rPr lang="en-US" dirty="0"/>
              <a:t> </a:t>
            </a:r>
            <a:br>
              <a:rPr lang="en-US" dirty="0"/>
            </a:br>
            <a:r>
              <a:rPr lang="en-US" dirty="0" err="1"/>
              <a:t>virsraksts</a:t>
            </a:r>
            <a:endParaRPr lang="en-US" dirty="0"/>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6836017" y="2919046"/>
            <a:ext cx="4664321" cy="3466033"/>
          </a:xfrm>
        </p:spPr>
        <p:txBody>
          <a:bodyPr lIns="0" tIns="0" rIns="0" bIns="0" anchor="b">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lob</a:t>
            </a:r>
            <a:r>
              <a:rPr lang="lv-LV" dirty="0"/>
              <a:t/>
            </a:r>
            <a:br>
              <a:rPr lang="lv-LV" dirty="0"/>
            </a:br>
            <a:r>
              <a:rPr lang="lv-LV" dirty="0"/>
              <a:t/>
            </a:r>
            <a:br>
              <a:rPr lang="lv-LV" dirty="0"/>
            </a:br>
            <a:r>
              <a:rPr lang="en-US" dirty="0"/>
              <a:t>Ortis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lv-LV" dirty="0"/>
              <a:t> </a:t>
            </a:r>
            <a:r>
              <a:rPr lang="en-US" dirty="0"/>
              <a:t>et </a:t>
            </a:r>
            <a:r>
              <a:rPr lang="en-US" dirty="0" err="1"/>
              <a:t>iusto</a:t>
            </a:r>
            <a:r>
              <a:rPr lang="en-US" dirty="0"/>
              <a:t> </a:t>
            </a:r>
            <a:r>
              <a:rPr lang="en-US" dirty="0" err="1"/>
              <a:t>odio</a:t>
            </a:r>
            <a:r>
              <a:rPr lang="lv-LV" dirty="0"/>
              <a:t/>
            </a:r>
            <a:br>
              <a:rPr lang="lv-LV" dirty="0"/>
            </a:br>
            <a:r>
              <a:rPr lang="lv-LV" dirty="0"/>
              <a:t/>
            </a:r>
            <a:br>
              <a:rPr lang="lv-LV" dirty="0"/>
            </a:b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a:t>
            </a:r>
          </a:p>
        </p:txBody>
      </p:sp>
      <p:sp>
        <p:nvSpPr>
          <p:cNvPr id="4" name="Picture Placeholder 5">
            <a:extLst>
              <a:ext uri="{FF2B5EF4-FFF2-40B4-BE49-F238E27FC236}">
                <a16:creationId xmlns:a16="http://schemas.microsoft.com/office/drawing/2014/main" id="{FFB6AEAC-625C-1AEE-F5A2-F9ECD8868EB0}"/>
              </a:ext>
            </a:extLst>
          </p:cNvPr>
          <p:cNvSpPr>
            <a:spLocks noGrp="1"/>
          </p:cNvSpPr>
          <p:nvPr>
            <p:ph type="pic" sz="quarter" idx="12" hasCustomPrompt="1"/>
          </p:nvPr>
        </p:nvSpPr>
        <p:spPr>
          <a:xfrm>
            <a:off x="377704" y="377947"/>
            <a:ext cx="5718296" cy="6106379"/>
          </a:xfrm>
          <a:prstGeom prst="roundRect">
            <a:avLst>
              <a:gd name="adj" fmla="val 6606"/>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Tree>
    <p:extLst>
      <p:ext uri="{BB962C8B-B14F-4D97-AF65-F5344CB8AC3E}">
        <p14:creationId xmlns:p14="http://schemas.microsoft.com/office/powerpoint/2010/main" val="209397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ttels ar daudz tekstu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6836017" y="717914"/>
            <a:ext cx="4664321" cy="3792540"/>
          </a:xfrm>
        </p:spPr>
        <p:txBody>
          <a:bodyPr lIns="0" tIns="0" rIns="0" bIns="0" anchor="t">
            <a:normAutofit/>
          </a:bodyPr>
          <a:lstStyle>
            <a:lvl1pPr algn="l">
              <a:defRPr sz="3600" b="1">
                <a:solidFill>
                  <a:schemeClr val="tx1"/>
                </a:solidFill>
              </a:defRPr>
            </a:lvl1pPr>
          </a:lstStyle>
          <a:p>
            <a:r>
              <a:rPr lang="en-US" dirty="0" err="1"/>
              <a:t>Citāts</a:t>
            </a:r>
            <a:r>
              <a:rPr lang="en-US" dirty="0"/>
              <a:t>, </a:t>
            </a:r>
            <a:r>
              <a:rPr lang="en-US" dirty="0" err="1"/>
              <a:t>izvilkums</a:t>
            </a:r>
            <a:r>
              <a:rPr lang="en-US" dirty="0"/>
              <a:t/>
            </a:r>
            <a:br>
              <a:rPr lang="en-US" dirty="0"/>
            </a:br>
            <a:r>
              <a:rPr lang="en-US" dirty="0"/>
              <a:t>no </a:t>
            </a:r>
            <a:r>
              <a:rPr lang="en-US" dirty="0" err="1"/>
              <a:t>teksta</a:t>
            </a:r>
            <a:r>
              <a:rPr lang="en-US" dirty="0"/>
              <a:t> </a:t>
            </a:r>
            <a:r>
              <a:rPr lang="en-US" dirty="0" err="1"/>
              <a:t>vai</a:t>
            </a:r>
            <a:r>
              <a:rPr lang="en-US" dirty="0"/>
              <a:t> </a:t>
            </a:r>
            <a:r>
              <a:rPr lang="en-US" dirty="0" err="1"/>
              <a:t>kāda</a:t>
            </a:r>
            <a:r>
              <a:rPr lang="en-US" dirty="0"/>
              <a:t/>
            </a:r>
            <a:br>
              <a:rPr lang="en-US" dirty="0"/>
            </a:br>
            <a:r>
              <a:rPr lang="en-US" dirty="0" err="1"/>
              <a:t>cita</a:t>
            </a:r>
            <a:r>
              <a:rPr lang="en-US" dirty="0"/>
              <a:t> </a:t>
            </a:r>
            <a:r>
              <a:rPr lang="en-US" dirty="0" err="1"/>
              <a:t>galvenā</a:t>
            </a:r>
            <a:r>
              <a:rPr lang="en-US" dirty="0"/>
              <a:t> </a:t>
            </a:r>
            <a:r>
              <a:rPr lang="en-US" dirty="0" err="1"/>
              <a:t>doma</a:t>
            </a:r>
            <a:r>
              <a:rPr lang="en-US" dirty="0"/>
              <a:t>,</a:t>
            </a:r>
            <a:br>
              <a:rPr lang="en-US" dirty="0"/>
            </a:br>
            <a:r>
              <a:rPr lang="en-US" dirty="0"/>
              <a:t>k</a:t>
            </a:r>
            <a:r>
              <a:rPr lang="lv-LV" dirty="0"/>
              <a:t>o</a:t>
            </a:r>
            <a:r>
              <a:rPr lang="en-US" dirty="0"/>
              <a:t> </a:t>
            </a:r>
            <a:r>
              <a:rPr lang="en-US" dirty="0" err="1"/>
              <a:t>izcelt</a:t>
            </a:r>
            <a:r>
              <a:rPr lang="en-US" dirty="0"/>
              <a:t> </a:t>
            </a:r>
            <a:r>
              <a:rPr lang="en-US" dirty="0" err="1"/>
              <a:t>vairākos</a:t>
            </a:r>
            <a:r>
              <a:rPr lang="en-US" dirty="0"/>
              <a:t/>
            </a:r>
            <a:br>
              <a:rPr lang="en-US" dirty="0"/>
            </a:br>
            <a:r>
              <a:rPr lang="en-US" dirty="0" err="1"/>
              <a:t>īsos</a:t>
            </a:r>
            <a:r>
              <a:rPr lang="en-US" dirty="0"/>
              <a:t> </a:t>
            </a:r>
            <a:r>
              <a:rPr lang="en-US" dirty="0" err="1"/>
              <a:t>teikumos</a:t>
            </a:r>
            <a:r>
              <a:rPr lang="en-US" dirty="0"/>
              <a:t>.</a:t>
            </a:r>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hasCustomPrompt="1"/>
          </p:nvPr>
        </p:nvSpPr>
        <p:spPr>
          <a:xfrm>
            <a:off x="6836017" y="4510454"/>
            <a:ext cx="4664321" cy="1861437"/>
          </a:xfrm>
        </p:spPr>
        <p:txBody>
          <a:bodyPr lIns="0" tIns="0" rIns="0" bIns="0" anchor="b">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a:t>
            </a:r>
          </a:p>
        </p:txBody>
      </p:sp>
      <p:sp>
        <p:nvSpPr>
          <p:cNvPr id="4" name="Picture Placeholder 5">
            <a:extLst>
              <a:ext uri="{FF2B5EF4-FFF2-40B4-BE49-F238E27FC236}">
                <a16:creationId xmlns:a16="http://schemas.microsoft.com/office/drawing/2014/main" id="{FFB6AEAC-625C-1AEE-F5A2-F9ECD8868EB0}"/>
              </a:ext>
            </a:extLst>
          </p:cNvPr>
          <p:cNvSpPr>
            <a:spLocks noGrp="1"/>
          </p:cNvSpPr>
          <p:nvPr>
            <p:ph type="pic" sz="quarter" idx="12" hasCustomPrompt="1"/>
          </p:nvPr>
        </p:nvSpPr>
        <p:spPr>
          <a:xfrm>
            <a:off x="377704" y="377947"/>
            <a:ext cx="5718296" cy="6106379"/>
          </a:xfrm>
          <a:prstGeom prst="roundRect">
            <a:avLst>
              <a:gd name="adj" fmla="val 6606"/>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Tree>
    <p:extLst>
      <p:ext uri="{BB962C8B-B14F-4D97-AF65-F5344CB8AC3E}">
        <p14:creationId xmlns:p14="http://schemas.microsoft.com/office/powerpoint/2010/main" val="304747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ttels ar daudz tekstu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745E-E7BF-4381-1501-1ACD371FA66D}"/>
              </a:ext>
            </a:extLst>
          </p:cNvPr>
          <p:cNvSpPr>
            <a:spLocks noGrp="1"/>
          </p:cNvSpPr>
          <p:nvPr>
            <p:ph type="ctrTitle" hasCustomPrompt="1"/>
          </p:nvPr>
        </p:nvSpPr>
        <p:spPr>
          <a:xfrm>
            <a:off x="6836017" y="717914"/>
            <a:ext cx="4664321" cy="1814272"/>
          </a:xfrm>
        </p:spPr>
        <p:txBody>
          <a:bodyPr lIns="0" tIns="0" rIns="0" bIns="0" anchor="t">
            <a:normAutofit/>
          </a:bodyPr>
          <a:lstStyle>
            <a:lvl1pPr algn="l">
              <a:defRPr sz="3600" b="1">
                <a:solidFill>
                  <a:schemeClr val="tx1"/>
                </a:solidFill>
              </a:defRPr>
            </a:lvl1pPr>
          </a:lstStyle>
          <a:p>
            <a:r>
              <a:rPr lang="en-US" dirty="0" err="1"/>
              <a:t>Tēmas</a:t>
            </a:r>
            <a:r>
              <a:rPr lang="en-US" dirty="0"/>
              <a:t> </a:t>
            </a:r>
            <a:br>
              <a:rPr lang="en-US" dirty="0"/>
            </a:br>
            <a:r>
              <a:rPr lang="en-US" dirty="0" err="1"/>
              <a:t>virsraksts</a:t>
            </a:r>
            <a:endParaRPr lang="en-US" dirty="0"/>
          </a:p>
        </p:txBody>
      </p:sp>
      <p:sp>
        <p:nvSpPr>
          <p:cNvPr id="3" name="Subtitle 2">
            <a:extLst>
              <a:ext uri="{FF2B5EF4-FFF2-40B4-BE49-F238E27FC236}">
                <a16:creationId xmlns:a16="http://schemas.microsoft.com/office/drawing/2014/main" id="{04100BC5-E20D-6923-172B-F74892F46A75}"/>
              </a:ext>
            </a:extLst>
          </p:cNvPr>
          <p:cNvSpPr>
            <a:spLocks noGrp="1"/>
          </p:cNvSpPr>
          <p:nvPr>
            <p:ph type="subTitle" idx="1"/>
          </p:nvPr>
        </p:nvSpPr>
        <p:spPr>
          <a:xfrm>
            <a:off x="6836017" y="2532186"/>
            <a:ext cx="4664321" cy="3852894"/>
          </a:xfrm>
        </p:spPr>
        <p:txBody>
          <a:bodyPr lIns="0" tIns="0" rIns="0" bIns="0" anchor="b">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Picture Placeholder 5">
            <a:extLst>
              <a:ext uri="{FF2B5EF4-FFF2-40B4-BE49-F238E27FC236}">
                <a16:creationId xmlns:a16="http://schemas.microsoft.com/office/drawing/2014/main" id="{FFB6AEAC-625C-1AEE-F5A2-F9ECD8868EB0}"/>
              </a:ext>
            </a:extLst>
          </p:cNvPr>
          <p:cNvSpPr>
            <a:spLocks noGrp="1"/>
          </p:cNvSpPr>
          <p:nvPr>
            <p:ph type="pic" sz="quarter" idx="12" hasCustomPrompt="1"/>
          </p:nvPr>
        </p:nvSpPr>
        <p:spPr>
          <a:xfrm>
            <a:off x="377704" y="377947"/>
            <a:ext cx="2739169" cy="2993903"/>
          </a:xfrm>
          <a:prstGeom prst="roundRect">
            <a:avLst>
              <a:gd name="adj" fmla="val 10618"/>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
        <p:nvSpPr>
          <p:cNvPr id="6" name="Picture Placeholder 5">
            <a:extLst>
              <a:ext uri="{FF2B5EF4-FFF2-40B4-BE49-F238E27FC236}">
                <a16:creationId xmlns:a16="http://schemas.microsoft.com/office/drawing/2014/main" id="{AC1A9941-AD43-B731-2FF8-AD0D988ED385}"/>
              </a:ext>
            </a:extLst>
          </p:cNvPr>
          <p:cNvSpPr>
            <a:spLocks noGrp="1"/>
          </p:cNvSpPr>
          <p:nvPr>
            <p:ph type="pic" sz="quarter" idx="14" hasCustomPrompt="1"/>
          </p:nvPr>
        </p:nvSpPr>
        <p:spPr>
          <a:xfrm>
            <a:off x="377704" y="3486150"/>
            <a:ext cx="2739169" cy="2993903"/>
          </a:xfrm>
          <a:prstGeom prst="roundRect">
            <a:avLst>
              <a:gd name="adj" fmla="val 10618"/>
            </a:avLst>
          </a:prstGeom>
          <a:blipFill>
            <a:blip r:embed="rId3"/>
            <a:stretch>
              <a:fillRect/>
            </a:stretch>
          </a:blipFill>
        </p:spPr>
        <p:txBody>
          <a:bodyPr>
            <a:normAutofit/>
          </a:bodyPr>
          <a:lstStyle>
            <a:lvl1pPr marL="0" indent="0">
              <a:buNone/>
              <a:defRPr sz="1200"/>
            </a:lvl1pPr>
          </a:lstStyle>
          <a:p>
            <a:r>
              <a:rPr lang="lv-LV" dirty="0"/>
              <a:t> </a:t>
            </a:r>
            <a:endParaRPr lang="en-US" dirty="0"/>
          </a:p>
        </p:txBody>
      </p:sp>
      <p:sp>
        <p:nvSpPr>
          <p:cNvPr id="7" name="Picture Placeholder 5">
            <a:extLst>
              <a:ext uri="{FF2B5EF4-FFF2-40B4-BE49-F238E27FC236}">
                <a16:creationId xmlns:a16="http://schemas.microsoft.com/office/drawing/2014/main" id="{95FBF717-EC9D-2EED-9A3C-9479A395B530}"/>
              </a:ext>
            </a:extLst>
          </p:cNvPr>
          <p:cNvSpPr>
            <a:spLocks noGrp="1"/>
          </p:cNvSpPr>
          <p:nvPr>
            <p:ph type="pic" sz="quarter" idx="15" hasCustomPrompt="1"/>
          </p:nvPr>
        </p:nvSpPr>
        <p:spPr>
          <a:xfrm>
            <a:off x="3356831" y="375810"/>
            <a:ext cx="2739169" cy="2993903"/>
          </a:xfrm>
          <a:prstGeom prst="roundRect">
            <a:avLst>
              <a:gd name="adj" fmla="val 10618"/>
            </a:avLst>
          </a:prstGeom>
          <a:blipFill>
            <a:blip r:embed="rId4"/>
            <a:stretch>
              <a:fillRect/>
            </a:stretch>
          </a:blipFill>
        </p:spPr>
        <p:txBody>
          <a:bodyPr>
            <a:normAutofit/>
          </a:bodyPr>
          <a:lstStyle>
            <a:lvl1pPr marL="0" indent="0">
              <a:buNone/>
              <a:defRPr sz="1200"/>
            </a:lvl1pPr>
          </a:lstStyle>
          <a:p>
            <a:r>
              <a:rPr lang="lv-LV" dirty="0"/>
              <a:t> </a:t>
            </a:r>
            <a:endParaRPr lang="en-US" dirty="0"/>
          </a:p>
        </p:txBody>
      </p:sp>
      <p:sp>
        <p:nvSpPr>
          <p:cNvPr id="8" name="Picture Placeholder 5">
            <a:extLst>
              <a:ext uri="{FF2B5EF4-FFF2-40B4-BE49-F238E27FC236}">
                <a16:creationId xmlns:a16="http://schemas.microsoft.com/office/drawing/2014/main" id="{696E6243-24F5-D36C-2F8D-07215B214972}"/>
              </a:ext>
            </a:extLst>
          </p:cNvPr>
          <p:cNvSpPr>
            <a:spLocks noGrp="1"/>
          </p:cNvSpPr>
          <p:nvPr>
            <p:ph type="pic" sz="quarter" idx="16" hasCustomPrompt="1"/>
          </p:nvPr>
        </p:nvSpPr>
        <p:spPr>
          <a:xfrm>
            <a:off x="3356831" y="3484013"/>
            <a:ext cx="2739169" cy="2993903"/>
          </a:xfrm>
          <a:prstGeom prst="roundRect">
            <a:avLst>
              <a:gd name="adj" fmla="val 10618"/>
            </a:avLst>
          </a:prstGeom>
          <a:blipFill>
            <a:blip r:embed="rId2"/>
            <a:stretch>
              <a:fillRect/>
            </a:stretch>
          </a:blipFill>
        </p:spPr>
        <p:txBody>
          <a:bodyPr>
            <a:normAutofit/>
          </a:bodyPr>
          <a:lstStyle>
            <a:lvl1pPr marL="0" indent="0">
              <a:buNone/>
              <a:defRPr sz="1200"/>
            </a:lvl1pPr>
          </a:lstStyle>
          <a:p>
            <a:r>
              <a:rPr lang="lv-LV" dirty="0"/>
              <a:t> </a:t>
            </a:r>
            <a:endParaRPr lang="en-US" dirty="0"/>
          </a:p>
        </p:txBody>
      </p:sp>
    </p:spTree>
    <p:extLst>
      <p:ext uri="{BB962C8B-B14F-4D97-AF65-F5344CB8AC3E}">
        <p14:creationId xmlns:p14="http://schemas.microsoft.com/office/powerpoint/2010/main" val="6661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FBDBB-F492-832B-3BB2-BE355B740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3BD07-9202-4A2B-4E69-84ADC89F14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FF413-4A85-7128-21C0-0F61EB47D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42582-8684-4D77-80A4-114E79AF199D}" type="datetimeFigureOut">
              <a:rPr lang="en-US" smtClean="0"/>
              <a:t>4/9/2026</a:t>
            </a:fld>
            <a:endParaRPr lang="en-US"/>
          </a:p>
        </p:txBody>
      </p:sp>
      <p:sp>
        <p:nvSpPr>
          <p:cNvPr id="5" name="Footer Placeholder 4">
            <a:extLst>
              <a:ext uri="{FF2B5EF4-FFF2-40B4-BE49-F238E27FC236}">
                <a16:creationId xmlns:a16="http://schemas.microsoft.com/office/drawing/2014/main" id="{527368D8-1107-3C22-7276-23A3206D8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B14391-7C69-C340-C3DB-C7D0D60CE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8197-D364-43D4-8C84-DD7D127B5388}" type="slidenum">
              <a:rPr lang="en-US" smtClean="0"/>
              <a:t>‹#›</a:t>
            </a:fld>
            <a:endParaRPr lang="en-US"/>
          </a:p>
        </p:txBody>
      </p:sp>
    </p:spTree>
    <p:extLst>
      <p:ext uri="{BB962C8B-B14F-4D97-AF65-F5344CB8AC3E}">
        <p14:creationId xmlns:p14="http://schemas.microsoft.com/office/powerpoint/2010/main" val="331957183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3" r:id="rId4"/>
    <p:sldLayoutId id="2147483651" r:id="rId5"/>
    <p:sldLayoutId id="2147483655" r:id="rId6"/>
    <p:sldLayoutId id="2147483654" r:id="rId7"/>
    <p:sldLayoutId id="2147483657" r:id="rId8"/>
    <p:sldLayoutId id="2147483659" r:id="rId9"/>
    <p:sldLayoutId id="2147483658" r:id="rId10"/>
    <p:sldLayoutId id="2147483656"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mailto:ieva.silova@ludzasnovads.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7919-2BEE-6922-370D-1BE2783B9767}"/>
              </a:ext>
            </a:extLst>
          </p:cNvPr>
          <p:cNvSpPr>
            <a:spLocks noGrp="1"/>
          </p:cNvSpPr>
          <p:nvPr>
            <p:ph type="ctrTitle"/>
          </p:nvPr>
        </p:nvSpPr>
        <p:spPr>
          <a:xfrm>
            <a:off x="6018333" y="2209433"/>
            <a:ext cx="6378821" cy="4648567"/>
          </a:xfrm>
        </p:spPr>
        <p:txBody>
          <a:bodyPr/>
          <a:lstStyle/>
          <a:p>
            <a:r>
              <a:rPr lang="en-US" dirty="0" err="1">
                <a:solidFill>
                  <a:schemeClr val="tx1"/>
                </a:solidFill>
                <a:latin typeface="Arial" panose="020B0604020202020204" pitchFamily="34" charset="0"/>
                <a:cs typeface="Arial" panose="020B0604020202020204" pitchFamily="34" charset="0"/>
              </a:rPr>
              <a:t>Pašvaldību</a:t>
            </a:r>
            <a:r>
              <a:rPr lang="en-US" dirty="0">
                <a:solidFill>
                  <a:schemeClr val="tx1"/>
                </a:solidFill>
                <a:latin typeface="Arial" panose="020B0604020202020204" pitchFamily="34" charset="0"/>
                <a:cs typeface="Arial" panose="020B0604020202020204" pitchFamily="34" charset="0"/>
              </a:rPr>
              <a:t> un </a:t>
            </a:r>
            <a:r>
              <a:rPr lang="en-US" dirty="0" err="1">
                <a:solidFill>
                  <a:schemeClr val="tx1"/>
                </a:solidFill>
                <a:latin typeface="Arial" panose="020B0604020202020204" pitchFamily="34" charset="0"/>
                <a:cs typeface="Arial" panose="020B0604020202020204" pitchFamily="34" charset="0"/>
              </a:rPr>
              <a:t>valsts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institūciju</a:t>
            </a:r>
            <a:r>
              <a:rPr lang="en-US" dirty="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sadarbība</a:t>
            </a:r>
            <a:r>
              <a:rPr lang="lv-LV" dirty="0">
                <a:solidFill>
                  <a:schemeClr val="tx1"/>
                </a:solidFill>
                <a:latin typeface="Arial" panose="020B0604020202020204" pitchFamily="34" charset="0"/>
                <a:cs typeface="Arial" panose="020B0604020202020204" pitchFamily="34" charset="0"/>
              </a:rPr>
              <a:t/>
            </a:r>
            <a:br>
              <a:rPr lang="lv-LV" dirty="0">
                <a:solidFill>
                  <a:schemeClr val="tx1"/>
                </a:solidFill>
                <a:latin typeface="Arial" panose="020B0604020202020204" pitchFamily="34" charset="0"/>
                <a:cs typeface="Arial" panose="020B0604020202020204" pitchFamily="34" charset="0"/>
              </a:rPr>
            </a:br>
            <a:r>
              <a:rPr lang="lv-LV" dirty="0" smtClean="0">
                <a:solidFill>
                  <a:schemeClr val="tx1"/>
                </a:solidFill>
                <a:latin typeface="Arial" panose="020B0604020202020204" pitchFamily="34" charset="0"/>
                <a:cs typeface="Arial" panose="020B0604020202020204" pitchFamily="34" charset="0"/>
              </a:rPr>
              <a:t/>
            </a:r>
            <a:br>
              <a:rPr lang="lv-LV" dirty="0" smtClean="0">
                <a:solidFill>
                  <a:schemeClr val="tx1"/>
                </a:solidFill>
                <a:latin typeface="Arial" panose="020B0604020202020204" pitchFamily="34" charset="0"/>
                <a:cs typeface="Arial" panose="020B0604020202020204" pitchFamily="34" charset="0"/>
              </a:rPr>
            </a:br>
            <a:r>
              <a:rPr lang="lv-LV" dirty="0" smtClean="0">
                <a:solidFill>
                  <a:schemeClr val="tx1"/>
                </a:solidFill>
                <a:latin typeface="Arial" panose="020B0604020202020204" pitchFamily="34" charset="0"/>
                <a:cs typeface="Arial" panose="020B0604020202020204" pitchFamily="34" charset="0"/>
              </a:rPr>
              <a:t>Pašvaldības </a:t>
            </a:r>
            <a:r>
              <a:rPr lang="lv-LV" dirty="0">
                <a:solidFill>
                  <a:schemeClr val="tx1"/>
                </a:solidFill>
                <a:latin typeface="Arial" panose="020B0604020202020204" pitchFamily="34" charset="0"/>
                <a:cs typeface="Arial" panose="020B0604020202020204" pitchFamily="34" charset="0"/>
              </a:rPr>
              <a:t>loma </a:t>
            </a:r>
            <a:r>
              <a:rPr lang="lv-LV" dirty="0" smtClean="0">
                <a:solidFill>
                  <a:schemeClr val="tx1"/>
                </a:solidFill>
                <a:latin typeface="Arial" panose="020B0604020202020204" pitchFamily="34" charset="0"/>
                <a:cs typeface="Arial" panose="020B0604020202020204" pitchFamily="34" charset="0"/>
              </a:rPr>
              <a:t/>
            </a:r>
            <a:br>
              <a:rPr lang="lv-LV" dirty="0" smtClean="0">
                <a:solidFill>
                  <a:schemeClr val="tx1"/>
                </a:solidFill>
                <a:latin typeface="Arial" panose="020B0604020202020204" pitchFamily="34" charset="0"/>
                <a:cs typeface="Arial" panose="020B0604020202020204" pitchFamily="34" charset="0"/>
              </a:rPr>
            </a:br>
            <a:r>
              <a:rPr lang="lv-LV" dirty="0" smtClean="0">
                <a:solidFill>
                  <a:schemeClr val="tx1"/>
                </a:solidFill>
                <a:latin typeface="Arial" panose="020B0604020202020204" pitchFamily="34" charset="0"/>
                <a:cs typeface="Arial" panose="020B0604020202020204" pitchFamily="34" charset="0"/>
              </a:rPr>
              <a:t>civilajā </a:t>
            </a:r>
            <a:r>
              <a:rPr lang="lv-LV" dirty="0" smtClean="0">
                <a:solidFill>
                  <a:schemeClr val="tx1"/>
                </a:solidFill>
                <a:latin typeface="Arial" panose="020B0604020202020204" pitchFamily="34" charset="0"/>
                <a:cs typeface="Arial" panose="020B0604020202020204" pitchFamily="34" charset="0"/>
              </a:rPr>
              <a:t>aizsardzībā</a:t>
            </a:r>
            <a:r>
              <a:rPr lang="en-US" dirty="0">
                <a:solidFill>
                  <a:schemeClr val="tx1"/>
                </a:solidFill>
                <a:latin typeface="Arial" panose="020B0604020202020204" pitchFamily="34" charset="0"/>
                <a:cs typeface="Arial" panose="020B0604020202020204" pitchFamily="34" charset="0"/>
              </a:rPr>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EBB97A3-2A90-4B90-D1B6-317213C20FF6}"/>
              </a:ext>
            </a:extLst>
          </p:cNvPr>
          <p:cNvSpPr>
            <a:spLocks noGrp="1"/>
          </p:cNvSpPr>
          <p:nvPr>
            <p:ph type="subTitle" idx="1"/>
          </p:nvPr>
        </p:nvSpPr>
        <p:spPr>
          <a:xfrm>
            <a:off x="426426" y="6340840"/>
            <a:ext cx="6378820" cy="310539"/>
          </a:xfrm>
        </p:spPr>
        <p:txBody>
          <a:bodyPr>
            <a:normAutofit/>
          </a:bodyPr>
          <a:lstStyle/>
          <a:p>
            <a:r>
              <a:rPr lang="lv-LV" dirty="0" smtClean="0">
                <a:solidFill>
                  <a:schemeClr val="tx1"/>
                </a:solidFill>
              </a:rPr>
              <a:t>10.04.2026</a:t>
            </a:r>
            <a:endParaRPr lang="en-US" dirty="0">
              <a:solidFill>
                <a:schemeClr val="tx1"/>
              </a:solidFill>
            </a:endParaRPr>
          </a:p>
        </p:txBody>
      </p:sp>
      <p:sp>
        <p:nvSpPr>
          <p:cNvPr id="4" name="TextBox 3"/>
          <p:cNvSpPr txBox="1"/>
          <p:nvPr/>
        </p:nvSpPr>
        <p:spPr>
          <a:xfrm>
            <a:off x="175845" y="3279530"/>
            <a:ext cx="6093069" cy="1077218"/>
          </a:xfrm>
          <a:prstGeom prst="rect">
            <a:avLst/>
          </a:prstGeom>
          <a:noFill/>
        </p:spPr>
        <p:txBody>
          <a:bodyPr wrap="square" rtlCol="0">
            <a:spAutoFit/>
          </a:bodyPr>
          <a:lstStyle/>
          <a:p>
            <a:r>
              <a:rPr lang="lv-LV" sz="3200" b="1" i="1" dirty="0">
                <a:solidFill>
                  <a:schemeClr val="accent2"/>
                </a:solidFill>
                <a:effectLst>
                  <a:outerShdw blurRad="38100" dist="38100" dir="2700000" algn="tl">
                    <a:srgbClr val="000000">
                      <a:alpha val="43137"/>
                    </a:srgbClr>
                  </a:outerShdw>
                </a:effectLst>
              </a:rPr>
              <a:t>’</a:t>
            </a:r>
            <a:r>
              <a:rPr lang="lv-LV" sz="3200" b="1" i="1" dirty="0" smtClean="0">
                <a:solidFill>
                  <a:schemeClr val="accent2"/>
                </a:solidFill>
                <a:effectLst>
                  <a:outerShdw blurRad="38100" dist="38100" dir="2700000" algn="tl">
                    <a:srgbClr val="000000">
                      <a:alpha val="43137"/>
                    </a:srgbClr>
                  </a:outerShdw>
                </a:effectLst>
              </a:rPr>
              <a:t>’</a:t>
            </a:r>
            <a:r>
              <a:rPr lang="en-GB" sz="3200" b="1" i="1" dirty="0" smtClean="0">
                <a:solidFill>
                  <a:schemeClr val="accent2"/>
                </a:solidFill>
                <a:effectLst>
                  <a:outerShdw blurRad="38100" dist="38100" dir="2700000" algn="tl">
                    <a:srgbClr val="000000">
                      <a:alpha val="43137"/>
                    </a:srgbClr>
                  </a:outerShdw>
                </a:effectLst>
              </a:rPr>
              <a:t>PAR </a:t>
            </a:r>
            <a:r>
              <a:rPr lang="en-GB" sz="3200" b="1" i="1" dirty="0">
                <a:solidFill>
                  <a:schemeClr val="accent2"/>
                </a:solidFill>
                <a:effectLst>
                  <a:outerShdw blurRad="38100" dist="38100" dir="2700000" algn="tl">
                    <a:srgbClr val="000000">
                      <a:alpha val="43137"/>
                    </a:srgbClr>
                  </a:outerShdw>
                </a:effectLst>
              </a:rPr>
              <a:t>UN AP</a:t>
            </a:r>
          </a:p>
          <a:p>
            <a:r>
              <a:rPr lang="lv-LV" sz="3200" b="1" i="1" dirty="0" err="1" smtClean="0">
                <a:solidFill>
                  <a:schemeClr val="accent2"/>
                </a:solidFill>
                <a:effectLst>
                  <a:outerShdw blurRad="38100" dist="38100" dir="2700000" algn="tl">
                    <a:srgbClr val="000000">
                      <a:alpha val="43137"/>
                    </a:srgbClr>
                  </a:outerShdw>
                </a:effectLst>
              </a:rPr>
              <a:t>C</a:t>
            </a:r>
            <a:r>
              <a:rPr lang="en-GB" sz="3200" b="1" i="1" dirty="0" err="1" smtClean="0">
                <a:solidFill>
                  <a:schemeClr val="accent2"/>
                </a:solidFill>
                <a:effectLst>
                  <a:outerShdw blurRad="38100" dist="38100" dir="2700000" algn="tl">
                    <a:srgbClr val="000000">
                      <a:alpha val="43137"/>
                    </a:srgbClr>
                  </a:outerShdw>
                </a:effectLst>
              </a:rPr>
              <a:t>ivilo</a:t>
            </a:r>
            <a:r>
              <a:rPr lang="en-GB" sz="3200" b="1" i="1" dirty="0" smtClean="0">
                <a:solidFill>
                  <a:schemeClr val="accent2"/>
                </a:solidFill>
                <a:effectLst>
                  <a:outerShdw blurRad="38100" dist="38100" dir="2700000" algn="tl">
                    <a:srgbClr val="000000">
                      <a:alpha val="43137"/>
                    </a:srgbClr>
                  </a:outerShdw>
                </a:effectLst>
              </a:rPr>
              <a:t> </a:t>
            </a:r>
            <a:r>
              <a:rPr lang="en-GB" sz="3200" b="1" i="1" dirty="0" err="1" smtClean="0">
                <a:solidFill>
                  <a:schemeClr val="accent2"/>
                </a:solidFill>
                <a:effectLst>
                  <a:outerShdw blurRad="38100" dist="38100" dir="2700000" algn="tl">
                    <a:srgbClr val="000000">
                      <a:alpha val="43137"/>
                    </a:srgbClr>
                  </a:outerShdw>
                </a:effectLst>
              </a:rPr>
              <a:t>aizsardzību</a:t>
            </a:r>
            <a:r>
              <a:rPr lang="lv-LV" sz="3200" b="1" i="1" dirty="0" smtClean="0">
                <a:solidFill>
                  <a:schemeClr val="accent2"/>
                </a:solidFill>
                <a:effectLst>
                  <a:outerShdw blurRad="38100" dist="38100" dir="2700000" algn="tl">
                    <a:srgbClr val="000000">
                      <a:alpha val="43137"/>
                    </a:srgbClr>
                  </a:outerShdw>
                </a:effectLst>
              </a:rPr>
              <a:t> </a:t>
            </a:r>
            <a:r>
              <a:rPr lang="en-GB" sz="3200" b="1" i="1" dirty="0" err="1" smtClean="0">
                <a:solidFill>
                  <a:schemeClr val="accent2"/>
                </a:solidFill>
                <a:effectLst>
                  <a:outerShdw blurRad="38100" dist="38100" dir="2700000" algn="tl">
                    <a:srgbClr val="000000">
                      <a:alpha val="43137"/>
                    </a:srgbClr>
                  </a:outerShdw>
                </a:effectLst>
              </a:rPr>
              <a:t>pierobežā</a:t>
            </a:r>
            <a:r>
              <a:rPr lang="lv-LV" sz="3200" b="1" i="1" dirty="0" smtClean="0">
                <a:solidFill>
                  <a:schemeClr val="accent2"/>
                </a:solidFill>
                <a:effectLst>
                  <a:outerShdw blurRad="38100" dist="38100" dir="2700000" algn="tl">
                    <a:srgbClr val="000000">
                      <a:alpha val="43137"/>
                    </a:srgbClr>
                  </a:outerShdw>
                </a:effectLst>
              </a:rPr>
              <a:t>’’</a:t>
            </a:r>
            <a:endParaRPr lang="ru-RU" sz="3200" b="1"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6344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F1AC-3DAE-838F-4B1E-86E9CED0DF3B}"/>
              </a:ext>
            </a:extLst>
          </p:cNvPr>
          <p:cNvSpPr>
            <a:spLocks noGrp="1"/>
          </p:cNvSpPr>
          <p:nvPr>
            <p:ph type="ctrTitle"/>
          </p:nvPr>
        </p:nvSpPr>
        <p:spPr>
          <a:xfrm>
            <a:off x="8200571" y="2023110"/>
            <a:ext cx="3222172" cy="2846070"/>
          </a:xfrm>
        </p:spPr>
        <p:txBody>
          <a:bodyPr vert="horz" lIns="91440" tIns="45720" rIns="91440" bIns="45720" rtlCol="0" anchor="ctr">
            <a:normAutofit/>
          </a:bodyPr>
          <a:lstStyle/>
          <a:p>
            <a:r>
              <a:rPr lang="lv-LV" sz="2000" dirty="0">
                <a:solidFill>
                  <a:srgbClr val="827DF0"/>
                </a:solidFill>
                <a:latin typeface="Arial" panose="020B0604020202020204" pitchFamily="34" charset="0"/>
                <a:cs typeface="Arial" panose="020B0604020202020204" pitchFamily="34" charset="0"/>
              </a:rPr>
              <a:t>Tāpat aktuālā informācija tiek publicēta arī pašvaldības sociālā tīkla </a:t>
            </a:r>
            <a:r>
              <a:rPr lang="lv-LV" sz="2000" dirty="0" err="1">
                <a:solidFill>
                  <a:srgbClr val="827DF0"/>
                </a:solidFill>
                <a:latin typeface="Arial" panose="020B0604020202020204" pitchFamily="34" charset="0"/>
                <a:cs typeface="Arial" panose="020B0604020202020204" pitchFamily="34" charset="0"/>
              </a:rPr>
              <a:t>Facebook</a:t>
            </a:r>
            <a:r>
              <a:rPr lang="lv-LV" sz="2000" dirty="0">
                <a:solidFill>
                  <a:srgbClr val="827DF0"/>
                </a:solidFill>
                <a:latin typeface="Arial" panose="020B0604020202020204" pitchFamily="34" charset="0"/>
                <a:cs typeface="Arial" panose="020B0604020202020204" pitchFamily="34" charset="0"/>
              </a:rPr>
              <a:t> kontā</a:t>
            </a:r>
            <a:endParaRPr lang="en-US" sz="2000" dirty="0">
              <a:solidFill>
                <a:srgbClr val="827DF0"/>
              </a:solidFill>
              <a:latin typeface="Arial" panose="020B0604020202020204" pitchFamily="34" charset="0"/>
              <a:cs typeface="Arial" panose="020B0604020202020204" pitchFamily="34" charset="0"/>
            </a:endParaRPr>
          </a:p>
        </p:txBody>
      </p:sp>
      <p:pic>
        <p:nvPicPr>
          <p:cNvPr id="5" name="Attēls 4">
            <a:extLst>
              <a:ext uri="{FF2B5EF4-FFF2-40B4-BE49-F238E27FC236}">
                <a16:creationId xmlns:a16="http://schemas.microsoft.com/office/drawing/2014/main" id="{6894C9CB-40DD-70DA-458D-C2D33AED48DE}"/>
              </a:ext>
            </a:extLst>
          </p:cNvPr>
          <p:cNvPicPr>
            <a:picLocks noChangeAspect="1"/>
          </p:cNvPicPr>
          <p:nvPr/>
        </p:nvPicPr>
        <p:blipFill>
          <a:blip r:embed="rId3">
            <a:extLst>
              <a:ext uri="{28A0092B-C50C-407E-A947-70E740481C1C}">
                <a14:useLocalDpi xmlns:a14="http://schemas.microsoft.com/office/drawing/2010/main" val="0"/>
              </a:ext>
            </a:extLst>
          </a:blip>
          <a:srcRect l="19301" r="18937"/>
          <a:stretch>
            <a:fillRect/>
          </a:stretch>
        </p:blipFill>
        <p:spPr>
          <a:xfrm>
            <a:off x="493486" y="0"/>
            <a:ext cx="7387772" cy="6858000"/>
          </a:xfrm>
          <a:prstGeom prst="rect">
            <a:avLst/>
          </a:prstGeom>
        </p:spPr>
      </p:pic>
    </p:spTree>
    <p:extLst>
      <p:ext uri="{BB962C8B-B14F-4D97-AF65-F5344CB8AC3E}">
        <p14:creationId xmlns:p14="http://schemas.microsoft.com/office/powerpoint/2010/main" val="1463556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727C-9B5E-C62C-E790-D9046DE05368}"/>
              </a:ext>
            </a:extLst>
          </p:cNvPr>
          <p:cNvSpPr>
            <a:spLocks noGrp="1"/>
          </p:cNvSpPr>
          <p:nvPr>
            <p:ph type="ctrTitle"/>
          </p:nvPr>
        </p:nvSpPr>
        <p:spPr/>
        <p:txBody>
          <a:bodyPr/>
          <a:lstStyle/>
          <a:p>
            <a:r>
              <a:rPr lang="en-US" dirty="0" err="1" smtClean="0"/>
              <a:t>Paldies</a:t>
            </a:r>
            <a:r>
              <a:rPr lang="lv-LV" dirty="0" smtClean="0"/>
              <a:t> par uzmanību</a:t>
            </a:r>
            <a:r>
              <a:rPr lang="en-US" dirty="0" smtClean="0"/>
              <a:t>!</a:t>
            </a:r>
            <a:r>
              <a:rPr lang="en-US" dirty="0"/>
              <a:t/>
            </a:r>
            <a:br>
              <a:rPr lang="en-US" dirty="0"/>
            </a:br>
            <a:endParaRPr lang="en-US" dirty="0"/>
          </a:p>
        </p:txBody>
      </p:sp>
      <p:sp>
        <p:nvSpPr>
          <p:cNvPr id="3" name="Subtitle 2">
            <a:extLst>
              <a:ext uri="{FF2B5EF4-FFF2-40B4-BE49-F238E27FC236}">
                <a16:creationId xmlns:a16="http://schemas.microsoft.com/office/drawing/2014/main" id="{B06A4988-69FF-F050-24B8-ABB8EF327332}"/>
              </a:ext>
            </a:extLst>
          </p:cNvPr>
          <p:cNvSpPr>
            <a:spLocks noGrp="1"/>
          </p:cNvSpPr>
          <p:nvPr>
            <p:ph type="subTitle" idx="1"/>
          </p:nvPr>
        </p:nvSpPr>
        <p:spPr>
          <a:xfrm>
            <a:off x="2029554" y="4798585"/>
            <a:ext cx="4015157" cy="1053490"/>
          </a:xfrm>
        </p:spPr>
        <p:txBody>
          <a:bodyPr>
            <a:normAutofit lnSpcReduction="10000"/>
          </a:bodyPr>
          <a:lstStyle/>
          <a:p>
            <a:r>
              <a:rPr lang="en-US" b="1" dirty="0">
                <a:solidFill>
                  <a:schemeClr val="bg1"/>
                </a:solidFill>
              </a:rPr>
              <a:t>Ludzas </a:t>
            </a:r>
            <a:r>
              <a:rPr lang="en-US" b="1" dirty="0" err="1">
                <a:solidFill>
                  <a:schemeClr val="bg1"/>
                </a:solidFill>
              </a:rPr>
              <a:t>novada</a:t>
            </a:r>
            <a:r>
              <a:rPr lang="en-US" b="1" dirty="0">
                <a:solidFill>
                  <a:schemeClr val="bg1"/>
                </a:solidFill>
              </a:rPr>
              <a:t> </a:t>
            </a:r>
            <a:r>
              <a:rPr lang="en-US" b="1" dirty="0" err="1">
                <a:solidFill>
                  <a:schemeClr val="bg1"/>
                </a:solidFill>
              </a:rPr>
              <a:t>pašvaldības</a:t>
            </a:r>
            <a:r>
              <a:rPr lang="en-US" b="1" dirty="0">
                <a:solidFill>
                  <a:schemeClr val="bg1"/>
                </a:solidFill>
              </a:rPr>
              <a:t> </a:t>
            </a:r>
            <a:r>
              <a:rPr lang="en-US" b="1" dirty="0" err="1">
                <a:solidFill>
                  <a:schemeClr val="bg1"/>
                </a:solidFill>
              </a:rPr>
              <a:t>civilās</a:t>
            </a:r>
            <a:r>
              <a:rPr lang="en-US" b="1" dirty="0">
                <a:solidFill>
                  <a:schemeClr val="bg1"/>
                </a:solidFill>
              </a:rPr>
              <a:t> </a:t>
            </a:r>
            <a:r>
              <a:rPr lang="en-US" b="1" dirty="0" err="1">
                <a:solidFill>
                  <a:schemeClr val="bg1"/>
                </a:solidFill>
              </a:rPr>
              <a:t>aizsardzības</a:t>
            </a:r>
            <a:r>
              <a:rPr lang="en-US" b="1" dirty="0">
                <a:solidFill>
                  <a:schemeClr val="bg1"/>
                </a:solidFill>
              </a:rPr>
              <a:t> </a:t>
            </a:r>
            <a:r>
              <a:rPr lang="en-US" b="1" dirty="0" err="1">
                <a:solidFill>
                  <a:schemeClr val="bg1"/>
                </a:solidFill>
              </a:rPr>
              <a:t>speciāliste</a:t>
            </a:r>
            <a:r>
              <a:rPr lang="en-US" b="1" dirty="0">
                <a:solidFill>
                  <a:schemeClr val="bg1"/>
                </a:solidFill>
              </a:rPr>
              <a:t> </a:t>
            </a:r>
            <a:r>
              <a:rPr lang="en-US" b="1" dirty="0" err="1" smtClean="0">
                <a:solidFill>
                  <a:schemeClr val="bg1"/>
                </a:solidFill>
              </a:rPr>
              <a:t>I.Silova</a:t>
            </a:r>
            <a:endParaRPr lang="lv-LV" b="1" dirty="0" smtClean="0">
              <a:solidFill>
                <a:schemeClr val="bg1"/>
              </a:solidFill>
            </a:endParaRPr>
          </a:p>
          <a:p>
            <a:r>
              <a:rPr lang="lv-LV" b="1" dirty="0" smtClean="0">
                <a:solidFill>
                  <a:schemeClr val="bg1"/>
                </a:solidFill>
              </a:rPr>
              <a:t>E-pasts: </a:t>
            </a:r>
            <a:r>
              <a:rPr lang="lv-LV" b="1" dirty="0" smtClean="0">
                <a:solidFill>
                  <a:schemeClr val="bg1"/>
                </a:solidFill>
                <a:hlinkClick r:id="rId2"/>
              </a:rPr>
              <a:t>ieva.silova@ludzasnovads.lv</a:t>
            </a:r>
            <a:endParaRPr lang="lv-LV" b="1" dirty="0" smtClean="0">
              <a:solidFill>
                <a:schemeClr val="bg1"/>
              </a:solidFill>
            </a:endParaRPr>
          </a:p>
          <a:p>
            <a:r>
              <a:rPr lang="lv-LV" b="1" dirty="0" smtClean="0">
                <a:solidFill>
                  <a:schemeClr val="bg1"/>
                </a:solidFill>
              </a:rPr>
              <a:t>Tālr. 22128381</a:t>
            </a:r>
            <a:endParaRPr lang="en-US" b="1" dirty="0">
              <a:solidFill>
                <a:schemeClr val="bg1"/>
              </a:solidFill>
            </a:endParaRPr>
          </a:p>
          <a:p>
            <a:endParaRPr lang="en-US" dirty="0"/>
          </a:p>
        </p:txBody>
      </p:sp>
      <p:sp>
        <p:nvSpPr>
          <p:cNvPr id="4" name="Text Placeholder 3">
            <a:extLst>
              <a:ext uri="{FF2B5EF4-FFF2-40B4-BE49-F238E27FC236}">
                <a16:creationId xmlns:a16="http://schemas.microsoft.com/office/drawing/2014/main" id="{10D4FE7B-8B38-88F8-78C0-EBE564469DA0}"/>
              </a:ext>
            </a:extLst>
          </p:cNvPr>
          <p:cNvSpPr>
            <a:spLocks noGrp="1"/>
          </p:cNvSpPr>
          <p:nvPr>
            <p:ph type="body" sz="quarter" idx="13"/>
          </p:nvPr>
        </p:nvSpPr>
        <p:spPr/>
        <p:txBody>
          <a:bodyPr/>
          <a:lstStyle/>
          <a:p>
            <a:r>
              <a:rPr lang="lv-LV" dirty="0"/>
              <a:t>Saziņai:</a:t>
            </a:r>
            <a:endParaRPr lang="en-US" dirty="0"/>
          </a:p>
        </p:txBody>
      </p:sp>
    </p:spTree>
    <p:extLst>
      <p:ext uri="{BB962C8B-B14F-4D97-AF65-F5344CB8AC3E}">
        <p14:creationId xmlns:p14="http://schemas.microsoft.com/office/powerpoint/2010/main" val="45212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F0EC-660A-FDAD-5AA2-D131F96E217A}"/>
              </a:ext>
            </a:extLst>
          </p:cNvPr>
          <p:cNvSpPr>
            <a:spLocks noGrp="1"/>
          </p:cNvSpPr>
          <p:nvPr>
            <p:ph type="ctrTitle"/>
          </p:nvPr>
        </p:nvSpPr>
        <p:spPr>
          <a:xfrm>
            <a:off x="480380" y="3765665"/>
            <a:ext cx="5247089" cy="1068740"/>
          </a:xfrm>
        </p:spPr>
        <p:txBody>
          <a:bodyPr/>
          <a:lstStyle/>
          <a:p>
            <a:pPr>
              <a:lnSpc>
                <a:spcPct val="150000"/>
              </a:lnSpc>
            </a:pPr>
            <a:r>
              <a:rPr lang="lv-LV" sz="1800" b="1" dirty="0">
                <a:solidFill>
                  <a:schemeClr val="tx1"/>
                </a:solidFill>
                <a:latin typeface="Arial" panose="020B0604020202020204" pitchFamily="34" charset="0"/>
                <a:cs typeface="Arial" panose="020B0604020202020204" pitchFamily="34" charset="0"/>
              </a:rPr>
              <a:t>C</a:t>
            </a:r>
            <a:r>
              <a:rPr lang="lv-LV" sz="1800" b="1" dirty="0" smtClean="0">
                <a:solidFill>
                  <a:schemeClr val="tx1"/>
                </a:solidFill>
                <a:latin typeface="Arial" panose="020B0604020202020204" pitchFamily="34" charset="0"/>
                <a:cs typeface="Arial" panose="020B0604020202020204" pitchFamily="34" charset="0"/>
              </a:rPr>
              <a:t>ivilā </a:t>
            </a:r>
            <a:r>
              <a:rPr lang="lv-LV" sz="1800" b="1" dirty="0">
                <a:solidFill>
                  <a:schemeClr val="tx1"/>
                </a:solidFill>
                <a:latin typeface="Arial" panose="020B0604020202020204" pitchFamily="34" charset="0"/>
                <a:cs typeface="Arial" panose="020B0604020202020204" pitchFamily="34" charset="0"/>
              </a:rPr>
              <a:t>aizsardzība </a:t>
            </a:r>
            <a:r>
              <a:rPr lang="lv-LV" sz="1800" dirty="0">
                <a:solidFill>
                  <a:schemeClr val="tx1"/>
                </a:solidFill>
                <a:latin typeface="Arial" panose="020B0604020202020204" pitchFamily="34" charset="0"/>
                <a:cs typeface="Arial" panose="020B0604020202020204" pitchFamily="34" charset="0"/>
              </a:rPr>
              <a:t>— </a:t>
            </a:r>
            <a:r>
              <a:rPr lang="lv-LV" sz="1800" dirty="0" smtClean="0">
                <a:solidFill>
                  <a:schemeClr val="tx1"/>
                </a:solidFill>
                <a:latin typeface="Arial" panose="020B0604020202020204" pitchFamily="34" charset="0"/>
                <a:cs typeface="Arial" panose="020B0604020202020204" pitchFamily="34" charset="0"/>
              </a:rPr>
              <a:t>organizatorisku</a:t>
            </a:r>
            <a:r>
              <a:rPr lang="lv-LV" sz="1800" dirty="0">
                <a:solidFill>
                  <a:schemeClr val="tx1"/>
                </a:solidFill>
                <a:latin typeface="Arial" panose="020B0604020202020204" pitchFamily="34" charset="0"/>
                <a:cs typeface="Arial" panose="020B0604020202020204" pitchFamily="34" charset="0"/>
              </a:rPr>
              <a:t>, inženiertehnisku, ekonomisku, finansiālu, sociālu, izglītojošu un zinātnisku pasākumu kopums, kurus īsteno valsts un pašvaldību institūcijas un sabiedrība, lai nodrošinātu cilvēku, vides un īpašuma drošību, kā arī īstenotu atbilstošu rīcību katastrofas un katastrofas draudu gadījumā;</a:t>
            </a:r>
            <a:endParaRPr lang="en-US" sz="1800" dirty="0">
              <a:solidFill>
                <a:schemeClr val="tx1"/>
              </a:solidFill>
              <a:latin typeface="Arial" panose="020B0604020202020204" pitchFamily="34" charset="0"/>
              <a:cs typeface="Arial" panose="020B0604020202020204" pitchFamily="34" charset="0"/>
            </a:endParaRPr>
          </a:p>
        </p:txBody>
      </p:sp>
      <p:pic>
        <p:nvPicPr>
          <p:cNvPr id="4" name="Attēla vietturis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56" r="20356"/>
          <a:stretch>
            <a:fillRect/>
          </a:stretch>
        </p:blipFill>
        <p:spPr>
          <a:xfrm>
            <a:off x="6096000" y="0"/>
            <a:ext cx="6096000" cy="6858000"/>
          </a:xfrm>
        </p:spPr>
      </p:pic>
    </p:spTree>
    <p:extLst>
      <p:ext uri="{BB962C8B-B14F-4D97-AF65-F5344CB8AC3E}">
        <p14:creationId xmlns:p14="http://schemas.microsoft.com/office/powerpoint/2010/main" val="273894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7966-5FB1-A920-1D20-1D8B8F9890B5}"/>
              </a:ext>
            </a:extLst>
          </p:cNvPr>
          <p:cNvSpPr>
            <a:spLocks noGrp="1"/>
          </p:cNvSpPr>
          <p:nvPr>
            <p:ph type="ctrTitle"/>
          </p:nvPr>
        </p:nvSpPr>
        <p:spPr>
          <a:xfrm>
            <a:off x="73427" y="1404850"/>
            <a:ext cx="5946372" cy="1143554"/>
          </a:xfrm>
        </p:spPr>
        <p:txBody>
          <a:bodyPr/>
          <a:lstStyle/>
          <a:p>
            <a:pPr algn="ctr"/>
            <a:r>
              <a:rPr lang="lv-LV" sz="3200" dirty="0" smtClean="0">
                <a:solidFill>
                  <a:schemeClr val="tx1"/>
                </a:solidFill>
                <a:latin typeface="Arial" panose="020B0604020202020204" pitchFamily="34" charset="0"/>
                <a:cs typeface="Arial" panose="020B0604020202020204" pitchFamily="34" charset="0"/>
              </a:rPr>
              <a:t>Civilās aizsardzības sistēma    Latvijā</a:t>
            </a:r>
            <a:endParaRPr lang="en-US" sz="3200" dirty="0">
              <a:solidFill>
                <a:schemeClr val="tx1"/>
              </a:solidFill>
              <a:latin typeface="Arial" panose="020B0604020202020204" pitchFamily="34" charset="0"/>
              <a:cs typeface="Arial" panose="020B0604020202020204" pitchFamily="34" charset="0"/>
            </a:endParaRPr>
          </a:p>
        </p:txBody>
      </p:sp>
      <p:pic>
        <p:nvPicPr>
          <p:cNvPr id="5" name="Attēla vietturis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67" r="26667"/>
          <a:stretch>
            <a:fillRect/>
          </a:stretch>
        </p:blipFill>
        <p:spPr/>
      </p:pic>
      <p:sp>
        <p:nvSpPr>
          <p:cNvPr id="4" name="TextBox 3"/>
          <p:cNvSpPr txBox="1"/>
          <p:nvPr/>
        </p:nvSpPr>
        <p:spPr>
          <a:xfrm>
            <a:off x="365759" y="2714659"/>
            <a:ext cx="5361709" cy="4308872"/>
          </a:xfrm>
          <a:prstGeom prst="rect">
            <a:avLst/>
          </a:prstGeom>
          <a:noFill/>
        </p:spPr>
        <p:txBody>
          <a:bodyPr wrap="square" rtlCol="0">
            <a:spAutoFit/>
          </a:bodyPr>
          <a:lstStyle/>
          <a:p>
            <a:r>
              <a:rPr lang="lv-LV" sz="1600" b="1" dirty="0">
                <a:latin typeface="Arial" panose="020B0604020202020204" pitchFamily="34" charset="0"/>
                <a:cs typeface="Arial" panose="020B0604020202020204" pitchFamily="34" charset="0"/>
              </a:rPr>
              <a:t>Civilās aizsardzības </a:t>
            </a:r>
            <a:r>
              <a:rPr lang="lv-LV" sz="1600" b="1" dirty="0" smtClean="0">
                <a:latin typeface="Arial" panose="020B0604020202020204" pitchFamily="34" charset="0"/>
                <a:cs typeface="Arial" panose="020B0604020202020204" pitchFamily="34" charset="0"/>
              </a:rPr>
              <a:t>sistēma:</a:t>
            </a:r>
            <a:endParaRPr lang="lv-LV"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Nacionālās drošības sastāvdaļa </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Ietver valsts, pašvaldību, juridiskās un fiziskās personas </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Darbojas pēc teritoriju sadarbības principa (novadi </a:t>
            </a:r>
            <a:r>
              <a:rPr lang="lv-LV" sz="1600" dirty="0" smtClean="0">
                <a:latin typeface="Arial" panose="020B0604020202020204" pitchFamily="34" charset="0"/>
                <a:cs typeface="Arial" panose="020B0604020202020204" pitchFamily="34" charset="0"/>
              </a:rPr>
              <a:t>un republikas pilsētas</a:t>
            </a:r>
            <a:r>
              <a:rPr lang="lv-LV" sz="1600" dirty="0">
                <a:latin typeface="Arial" panose="020B0604020202020204" pitchFamily="34" charset="0"/>
                <a:cs typeface="Arial" panose="020B0604020202020204" pitchFamily="34" charset="0"/>
              </a:rPr>
              <a:t>) </a:t>
            </a:r>
          </a:p>
          <a:p>
            <a:r>
              <a:rPr lang="lv-LV" sz="1600" b="1" dirty="0">
                <a:latin typeface="Arial" panose="020B0604020202020204" pitchFamily="34" charset="0"/>
                <a:cs typeface="Arial" panose="020B0604020202020204" pitchFamily="34" charset="0"/>
              </a:rPr>
              <a:t>Galvenie </a:t>
            </a:r>
            <a:r>
              <a:rPr lang="lv-LV" sz="1600" b="1" dirty="0" smtClean="0">
                <a:latin typeface="Arial" panose="020B0604020202020204" pitchFamily="34" charset="0"/>
                <a:cs typeface="Arial" panose="020B0604020202020204" pitchFamily="34" charset="0"/>
              </a:rPr>
              <a:t>uzdevumi:</a:t>
            </a:r>
            <a:endParaRPr lang="lv-LV"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Nodrošināt cilvēku, vides un īpašuma drošību </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Garantēt sabiedrības pamatvajadzības krīzēs </a:t>
            </a:r>
          </a:p>
          <a:p>
            <a:pPr marL="285750" indent="-285750">
              <a:buFont typeface="Arial" panose="020B0604020202020204" pitchFamily="34" charset="0"/>
              <a:buChar char="•"/>
            </a:pPr>
            <a:r>
              <a:rPr lang="lv-LV" sz="1600" dirty="0">
                <a:latin typeface="Arial" panose="020B0604020202020204" pitchFamily="34" charset="0"/>
                <a:cs typeface="Arial" panose="020B0604020202020204" pitchFamily="34" charset="0"/>
              </a:rPr>
              <a:t>Prognozēt un novērst katastrofu draudus </a:t>
            </a:r>
          </a:p>
          <a:p>
            <a:pPr marL="285750" indent="-285750">
              <a:buFont typeface="Arial" panose="020B0604020202020204" pitchFamily="34" charset="0"/>
              <a:buChar char="•"/>
            </a:pPr>
            <a:r>
              <a:rPr lang="lv-LV" sz="1600" dirty="0" smtClean="0">
                <a:latin typeface="Arial" panose="020B0604020202020204" pitchFamily="34" charset="0"/>
                <a:cs typeface="Arial" panose="020B0604020202020204" pitchFamily="34" charset="0"/>
              </a:rPr>
              <a:t>Sniegt </a:t>
            </a:r>
            <a:r>
              <a:rPr lang="lv-LV" sz="1600" dirty="0">
                <a:latin typeface="Arial" panose="020B0604020202020204" pitchFamily="34" charset="0"/>
                <a:cs typeface="Arial" panose="020B0604020202020204" pitchFamily="34" charset="0"/>
              </a:rPr>
              <a:t>palīdzību un </a:t>
            </a:r>
            <a:r>
              <a:rPr lang="lv-LV" sz="1600" dirty="0" smtClean="0">
                <a:latin typeface="Arial" panose="020B0604020202020204" pitchFamily="34" charset="0"/>
                <a:cs typeface="Arial" panose="020B0604020202020204" pitchFamily="34" charset="0"/>
              </a:rPr>
              <a:t>mazināt </a:t>
            </a:r>
            <a:r>
              <a:rPr lang="lv-LV" sz="1600" dirty="0">
                <a:latin typeface="Arial" panose="020B0604020202020204" pitchFamily="34" charset="0"/>
                <a:cs typeface="Arial" panose="020B0604020202020204" pitchFamily="34" charset="0"/>
              </a:rPr>
              <a:t>katastrofu sekas </a:t>
            </a:r>
          </a:p>
          <a:p>
            <a:pPr marL="285750" indent="-285750">
              <a:buFont typeface="Arial" panose="020B0604020202020204" pitchFamily="34" charset="0"/>
              <a:buChar char="•"/>
            </a:pPr>
            <a:r>
              <a:rPr lang="lv-LV" sz="1600" dirty="0" smtClean="0">
                <a:latin typeface="Arial" panose="020B0604020202020204" pitchFamily="34" charset="0"/>
                <a:cs typeface="Arial" panose="020B0604020202020204" pitchFamily="34" charset="0"/>
              </a:rPr>
              <a:t>Veikt </a:t>
            </a:r>
            <a:r>
              <a:rPr lang="lv-LV" sz="1600" dirty="0">
                <a:latin typeface="Arial" panose="020B0604020202020204" pitchFamily="34" charset="0"/>
                <a:cs typeface="Arial" panose="020B0604020202020204" pitchFamily="34" charset="0"/>
              </a:rPr>
              <a:t>atjaunošanas pasākumus </a:t>
            </a:r>
          </a:p>
          <a:p>
            <a:pPr marL="285750" indent="-285750">
              <a:buFont typeface="Arial" panose="020B0604020202020204" pitchFamily="34" charset="0"/>
              <a:buChar char="•"/>
            </a:pPr>
            <a:r>
              <a:rPr lang="lv-LV" sz="1600" dirty="0" smtClean="0">
                <a:latin typeface="Arial" panose="020B0604020202020204" pitchFamily="34" charset="0"/>
                <a:cs typeface="Arial" panose="020B0604020202020204" pitchFamily="34" charset="0"/>
              </a:rPr>
              <a:t>Nodrošināt </a:t>
            </a:r>
            <a:r>
              <a:rPr lang="lv-LV" sz="1600" dirty="0">
                <a:latin typeface="Arial" panose="020B0604020202020204" pitchFamily="34" charset="0"/>
                <a:cs typeface="Arial" panose="020B0604020202020204" pitchFamily="34" charset="0"/>
              </a:rPr>
              <a:t>starptautisko sadarbību </a:t>
            </a:r>
            <a:endParaRPr lang="lv-LV"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smtClean="0">
                <a:latin typeface="Arial" panose="020B0604020202020204" pitchFamily="34" charset="0"/>
                <a:cs typeface="Arial" panose="020B0604020202020204" pitchFamily="34" charset="0"/>
              </a:rPr>
              <a:t>Nodrošināt </a:t>
            </a:r>
            <a:r>
              <a:rPr lang="lv-LV" sz="1600" dirty="0">
                <a:latin typeface="Arial" panose="020B0604020202020204" pitchFamily="34" charset="0"/>
                <a:cs typeface="Arial" panose="020B0604020202020204" pitchFamily="34" charset="0"/>
              </a:rPr>
              <a:t>sabiedrībai vitāli svarīgu pakalpojumu sniegšanas nepārtrauktību katastrofas draudu un katastrofas gadījumā</a:t>
            </a:r>
            <a:endParaRPr lang="lv-LV" sz="16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3326175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7966-5FB1-A920-1D20-1D8B8F9890B5}"/>
              </a:ext>
            </a:extLst>
          </p:cNvPr>
          <p:cNvSpPr>
            <a:spLocks noGrp="1"/>
          </p:cNvSpPr>
          <p:nvPr>
            <p:ph type="ctrTitle"/>
          </p:nvPr>
        </p:nvSpPr>
        <p:spPr>
          <a:xfrm>
            <a:off x="73427" y="1404850"/>
            <a:ext cx="5946372" cy="1143554"/>
          </a:xfrm>
        </p:spPr>
        <p:txBody>
          <a:bodyPr/>
          <a:lstStyle/>
          <a:p>
            <a:pPr algn="ctr"/>
            <a:r>
              <a:rPr lang="lv-LV" sz="3200" dirty="0" smtClean="0">
                <a:solidFill>
                  <a:schemeClr val="tx1"/>
                </a:solidFill>
                <a:latin typeface="Arial" panose="020B0604020202020204" pitchFamily="34" charset="0"/>
                <a:cs typeface="Arial" panose="020B0604020202020204" pitchFamily="34" charset="0"/>
              </a:rPr>
              <a:t>Civilās aizsardzības sistēma    Latvijā</a:t>
            </a:r>
            <a:endParaRPr lang="en-US" sz="3200" dirty="0">
              <a:solidFill>
                <a:schemeClr val="tx1"/>
              </a:solidFill>
              <a:latin typeface="Arial" panose="020B0604020202020204" pitchFamily="34" charset="0"/>
              <a:cs typeface="Arial" panose="020B0604020202020204" pitchFamily="34" charset="0"/>
            </a:endParaRPr>
          </a:p>
        </p:txBody>
      </p:sp>
      <p:pic>
        <p:nvPicPr>
          <p:cNvPr id="5" name="Attēla vietturis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67" r="26667"/>
          <a:stretch>
            <a:fillRect/>
          </a:stretch>
        </p:blipFill>
        <p:spPr/>
      </p:pic>
      <p:sp>
        <p:nvSpPr>
          <p:cNvPr id="4" name="TextBox 3"/>
          <p:cNvSpPr txBox="1"/>
          <p:nvPr/>
        </p:nvSpPr>
        <p:spPr>
          <a:xfrm>
            <a:off x="365759" y="2714659"/>
            <a:ext cx="5361709" cy="3139321"/>
          </a:xfrm>
          <a:prstGeom prst="rect">
            <a:avLst/>
          </a:prstGeom>
          <a:noFill/>
        </p:spPr>
        <p:txBody>
          <a:bodyPr wrap="square" rtlCol="0">
            <a:spAutoFit/>
          </a:bodyPr>
          <a:lstStyle/>
          <a:p>
            <a:pPr marL="342900" indent="-342900">
              <a:buFont typeface="+mj-lt"/>
              <a:buAutoNum type="arabicPeriod"/>
            </a:pPr>
            <a:r>
              <a:rPr lang="lv-LV" dirty="0" smtClean="0">
                <a:latin typeface="Arial" panose="020B0604020202020204" pitchFamily="34" charset="0"/>
                <a:cs typeface="Arial" panose="020B0604020202020204" pitchFamily="34" charset="0"/>
              </a:rPr>
              <a:t>Ministru prezidents</a:t>
            </a:r>
          </a:p>
          <a:p>
            <a:pPr marL="342900" indent="-342900">
              <a:buFont typeface="+mj-lt"/>
              <a:buAutoNum type="arabicPeriod"/>
            </a:pPr>
            <a:endParaRPr lang="lv-LV" dirty="0">
              <a:latin typeface="Arial" panose="020B0604020202020204" pitchFamily="34" charset="0"/>
              <a:cs typeface="Arial" panose="020B0604020202020204" pitchFamily="34" charset="0"/>
            </a:endParaRPr>
          </a:p>
          <a:p>
            <a:pPr marL="342900" indent="-342900">
              <a:buFont typeface="+mj-lt"/>
              <a:buAutoNum type="arabicPeriod"/>
            </a:pPr>
            <a:r>
              <a:rPr lang="lv-LV" dirty="0" smtClean="0">
                <a:latin typeface="Arial" panose="020B0604020202020204" pitchFamily="34" charset="0"/>
                <a:cs typeface="Arial" panose="020B0604020202020204" pitchFamily="34" charset="0"/>
              </a:rPr>
              <a:t>Ministru kabinets</a:t>
            </a:r>
          </a:p>
          <a:p>
            <a:pPr marL="342900" indent="-342900">
              <a:buFont typeface="+mj-lt"/>
              <a:buAutoNum type="arabicPeriod"/>
            </a:pPr>
            <a:endParaRPr lang="lv-LV" dirty="0">
              <a:latin typeface="Arial" panose="020B0604020202020204" pitchFamily="34" charset="0"/>
              <a:cs typeface="Arial" panose="020B0604020202020204" pitchFamily="34" charset="0"/>
            </a:endParaRPr>
          </a:p>
          <a:p>
            <a:pPr marL="342900" indent="-342900">
              <a:buFont typeface="+mj-lt"/>
              <a:buAutoNum type="arabicPeriod"/>
            </a:pPr>
            <a:r>
              <a:rPr lang="lv-LV" dirty="0">
                <a:latin typeface="Arial" panose="020B0604020202020204" pitchFamily="34" charset="0"/>
                <a:cs typeface="Arial" panose="020B0604020202020204" pitchFamily="34" charset="0"/>
              </a:rPr>
              <a:t>Valsts ugunsdzēsības un glābšanas </a:t>
            </a:r>
            <a:r>
              <a:rPr lang="lv-LV" dirty="0" smtClean="0">
                <a:latin typeface="Arial" panose="020B0604020202020204" pitchFamily="34" charset="0"/>
                <a:cs typeface="Arial" panose="020B0604020202020204" pitchFamily="34" charset="0"/>
              </a:rPr>
              <a:t>dienests</a:t>
            </a:r>
          </a:p>
          <a:p>
            <a:pPr marL="342900" indent="-342900">
              <a:buFont typeface="+mj-lt"/>
              <a:buAutoNum type="arabicPeriod"/>
            </a:pPr>
            <a:endParaRPr lang="lv-LV" dirty="0">
              <a:latin typeface="Arial" panose="020B0604020202020204" pitchFamily="34" charset="0"/>
              <a:cs typeface="Arial" panose="020B0604020202020204" pitchFamily="34" charset="0"/>
            </a:endParaRPr>
          </a:p>
          <a:p>
            <a:pPr marL="342900" indent="-342900">
              <a:buFont typeface="+mj-lt"/>
              <a:buAutoNum type="arabicPeriod"/>
            </a:pPr>
            <a:r>
              <a:rPr lang="lv-LV" dirty="0" smtClean="0">
                <a:latin typeface="Arial" panose="020B0604020202020204" pitchFamily="34" charset="0"/>
                <a:cs typeface="Arial" panose="020B0604020202020204" pitchFamily="34" charset="0"/>
              </a:rPr>
              <a:t>Pašvaldības</a:t>
            </a:r>
          </a:p>
          <a:p>
            <a:pPr marL="342900" indent="-342900">
              <a:buFont typeface="+mj-lt"/>
              <a:buAutoNum type="arabicPeriod"/>
            </a:pPr>
            <a:endParaRPr lang="lv-LV" dirty="0">
              <a:latin typeface="Arial" panose="020B0604020202020204" pitchFamily="34" charset="0"/>
              <a:cs typeface="Arial" panose="020B0604020202020204" pitchFamily="34" charset="0"/>
            </a:endParaRPr>
          </a:p>
          <a:p>
            <a:pPr marL="342900" indent="-342900">
              <a:buFont typeface="+mj-lt"/>
              <a:buAutoNum type="arabicPeriod"/>
            </a:pPr>
            <a:r>
              <a:rPr lang="lv-LV" dirty="0" smtClean="0">
                <a:latin typeface="Arial" panose="020B0604020202020204" pitchFamily="34" charset="0"/>
                <a:cs typeface="Arial" panose="020B0604020202020204" pitchFamily="34" charset="0"/>
              </a:rPr>
              <a:t>Juridiskās </a:t>
            </a:r>
            <a:r>
              <a:rPr lang="lv-LV" dirty="0">
                <a:latin typeface="Arial" panose="020B0604020202020204" pitchFamily="34" charset="0"/>
                <a:cs typeface="Arial" panose="020B0604020202020204" pitchFamily="34" charset="0"/>
              </a:rPr>
              <a:t>un </a:t>
            </a:r>
            <a:r>
              <a:rPr lang="lv-LV" dirty="0" smtClean="0">
                <a:latin typeface="Arial" panose="020B0604020202020204" pitchFamily="34" charset="0"/>
                <a:cs typeface="Arial" panose="020B0604020202020204" pitchFamily="34" charset="0"/>
              </a:rPr>
              <a:t>fiziskās personas</a:t>
            </a:r>
            <a:endParaRPr lang="lv-LV" dirty="0">
              <a:latin typeface="Arial" panose="020B0604020202020204" pitchFamily="34" charset="0"/>
              <a:cs typeface="Arial" panose="020B0604020202020204" pitchFamily="34" charset="0"/>
            </a:endParaRPr>
          </a:p>
          <a:p>
            <a:pPr marL="342900" indent="-342900">
              <a:buFont typeface="+mj-lt"/>
              <a:buAutoNum type="arabicPeriod"/>
            </a:pPr>
            <a:endParaRPr lang="lv-LV" dirty="0" smtClean="0"/>
          </a:p>
          <a:p>
            <a:pPr marL="285750" indent="-285750">
              <a:buFont typeface="Arial" panose="020B0604020202020204" pitchFamily="34" charset="0"/>
              <a:buChar char="•"/>
            </a:pPr>
            <a:endParaRPr lang="ru-RU" dirty="0"/>
          </a:p>
        </p:txBody>
      </p:sp>
      <p:cxnSp>
        <p:nvCxnSpPr>
          <p:cNvPr id="6" name="Taisns bultveida savienotājs 5"/>
          <p:cNvCxnSpPr/>
          <p:nvPr/>
        </p:nvCxnSpPr>
        <p:spPr>
          <a:xfrm flipH="1">
            <a:off x="1635369" y="3024554"/>
            <a:ext cx="8793" cy="360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Taisns bultveida savienotājs 6"/>
          <p:cNvCxnSpPr/>
          <p:nvPr/>
        </p:nvCxnSpPr>
        <p:spPr>
          <a:xfrm flipH="1">
            <a:off x="1559169" y="3572608"/>
            <a:ext cx="8793" cy="360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Taisns bultveida savienotājs 7"/>
          <p:cNvCxnSpPr/>
          <p:nvPr/>
        </p:nvCxnSpPr>
        <p:spPr>
          <a:xfrm flipH="1">
            <a:off x="1550376" y="4104077"/>
            <a:ext cx="8793" cy="360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Taisns bultveida savienotājs 8"/>
          <p:cNvCxnSpPr/>
          <p:nvPr/>
        </p:nvCxnSpPr>
        <p:spPr>
          <a:xfrm flipH="1">
            <a:off x="1541583" y="4630816"/>
            <a:ext cx="8793" cy="360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20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7966-5FB1-A920-1D20-1D8B8F9890B5}"/>
              </a:ext>
            </a:extLst>
          </p:cNvPr>
          <p:cNvSpPr>
            <a:spLocks noGrp="1"/>
          </p:cNvSpPr>
          <p:nvPr>
            <p:ph type="ctrTitle"/>
          </p:nvPr>
        </p:nvSpPr>
        <p:spPr>
          <a:xfrm>
            <a:off x="73427" y="1404850"/>
            <a:ext cx="5946372" cy="1143554"/>
          </a:xfrm>
        </p:spPr>
        <p:txBody>
          <a:bodyPr/>
          <a:lstStyle/>
          <a:p>
            <a:pPr algn="ctr"/>
            <a:r>
              <a:rPr lang="lv-LV" sz="3200" dirty="0" smtClean="0">
                <a:solidFill>
                  <a:schemeClr val="tx1"/>
                </a:solidFill>
                <a:latin typeface="Arial" panose="020B0604020202020204" pitchFamily="34" charset="0"/>
                <a:cs typeface="Arial" panose="020B0604020202020204" pitchFamily="34" charset="0"/>
              </a:rPr>
              <a:t>Pašvaldības loma Civilajā aizsardzībā</a:t>
            </a:r>
            <a:endParaRPr lang="en-US" sz="3200" dirty="0">
              <a:solidFill>
                <a:schemeClr val="tx1"/>
              </a:solidFill>
              <a:latin typeface="Arial" panose="020B0604020202020204" pitchFamily="34" charset="0"/>
              <a:cs typeface="Arial" panose="020B0604020202020204" pitchFamily="34" charset="0"/>
            </a:endParaRPr>
          </a:p>
        </p:txBody>
      </p:sp>
      <p:pic>
        <p:nvPicPr>
          <p:cNvPr id="7" name="Attēla vietturis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593" r="26593"/>
          <a:stretch>
            <a:fillRect/>
          </a:stretch>
        </p:blipFill>
        <p:spPr/>
      </p:pic>
      <p:sp>
        <p:nvSpPr>
          <p:cNvPr id="8" name="TextBox 7"/>
          <p:cNvSpPr txBox="1"/>
          <p:nvPr/>
        </p:nvSpPr>
        <p:spPr>
          <a:xfrm>
            <a:off x="140678" y="2875084"/>
            <a:ext cx="5879122" cy="2308324"/>
          </a:xfrm>
          <a:prstGeom prst="rect">
            <a:avLst/>
          </a:prstGeom>
          <a:noFill/>
        </p:spPr>
        <p:txBody>
          <a:bodyPr wrap="square" rtlCol="0">
            <a:spAutoFit/>
          </a:bodyPr>
          <a:lstStyle/>
          <a:p>
            <a:endParaRPr lang="lv-LV" dirty="0"/>
          </a:p>
          <a:p>
            <a:r>
              <a:rPr lang="lv-LV" dirty="0" smtClean="0">
                <a:latin typeface="Arial" panose="020B0604020202020204" pitchFamily="34" charset="0"/>
                <a:cs typeface="Arial" panose="020B0604020202020204" pitchFamily="34" charset="0"/>
              </a:rPr>
              <a:t>Galvenie uzdevumi:</a:t>
            </a:r>
          </a:p>
          <a:p>
            <a:pPr marL="285750" indent="-285750">
              <a:buFont typeface="Arial" panose="020B0604020202020204" pitchFamily="34" charset="0"/>
              <a:buChar char="•"/>
            </a:pPr>
            <a:r>
              <a:rPr lang="lv-LV" dirty="0" smtClean="0">
                <a:latin typeface="Arial" panose="020B0604020202020204" pitchFamily="34" charset="0"/>
                <a:cs typeface="Arial" panose="020B0604020202020204" pitchFamily="34" charset="0"/>
              </a:rPr>
              <a:t>Izstrādāt civilās aizsardzības plānu;</a:t>
            </a:r>
          </a:p>
          <a:p>
            <a:pPr marL="285750" indent="-285750">
              <a:buFont typeface="Arial" panose="020B0604020202020204" pitchFamily="34" charset="0"/>
              <a:buChar char="•"/>
            </a:pPr>
            <a:r>
              <a:rPr lang="lv-LV" dirty="0" smtClean="0">
                <a:latin typeface="Arial" panose="020B0604020202020204" pitchFamily="34" charset="0"/>
                <a:cs typeface="Arial" panose="020B0604020202020204" pitchFamily="34" charset="0"/>
              </a:rPr>
              <a:t>Informēt iedzīvotāju</a:t>
            </a:r>
          </a:p>
          <a:p>
            <a:pPr marL="285750" indent="-285750">
              <a:buFont typeface="Arial" panose="020B0604020202020204" pitchFamily="34" charset="0"/>
              <a:buChar char="•"/>
            </a:pPr>
            <a:r>
              <a:rPr lang="lv-LV" dirty="0" smtClean="0">
                <a:latin typeface="Arial" panose="020B0604020202020204" pitchFamily="34" charset="0"/>
                <a:cs typeface="Arial" panose="020B0604020202020204" pitchFamily="34" charset="0"/>
              </a:rPr>
              <a:t>Organizēt evakuāciju;</a:t>
            </a:r>
          </a:p>
          <a:p>
            <a:pPr marL="285750" indent="-285750">
              <a:buFont typeface="Arial" panose="020B0604020202020204" pitchFamily="34" charset="0"/>
              <a:buChar char="•"/>
            </a:pPr>
            <a:r>
              <a:rPr lang="lv-LV" dirty="0">
                <a:latin typeface="Arial" panose="020B0604020202020204" pitchFamily="34" charset="0"/>
                <a:cs typeface="Arial" panose="020B0604020202020204" pitchFamily="34" charset="0"/>
              </a:rPr>
              <a:t>Nodrošina pamatvajadzības (piem., pajumti, ūdeni, pārtiku)</a:t>
            </a:r>
            <a:endParaRPr lang="lv-LV"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dirty="0" smtClean="0">
                <a:latin typeface="Arial" panose="020B0604020202020204" pitchFamily="34" charset="0"/>
                <a:cs typeface="Arial" panose="020B0604020202020204" pitchFamily="34" charset="0"/>
              </a:rPr>
              <a:t>Koordinēt un uzraudzīt vietējā līmeņa situāciju</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25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31D3F3-1130-260E-60D0-370332E63A97}"/>
              </a:ext>
            </a:extLst>
          </p:cNvPr>
          <p:cNvSpPr>
            <a:spLocks noGrp="1"/>
          </p:cNvSpPr>
          <p:nvPr>
            <p:ph type="body" sz="quarter" idx="13"/>
          </p:nvPr>
        </p:nvSpPr>
        <p:spPr>
          <a:xfrm>
            <a:off x="8554913" y="3431136"/>
            <a:ext cx="2479433" cy="719439"/>
          </a:xfrm>
        </p:spPr>
        <p:txBody>
          <a:bodyPr>
            <a:normAutofit/>
          </a:bodyPr>
          <a:lstStyle/>
          <a:p>
            <a:r>
              <a:rPr lang="lv-LV" sz="2400" dirty="0" smtClean="0">
                <a:latin typeface="Arial" panose="020B0604020202020204" pitchFamily="34" charset="0"/>
                <a:cs typeface="Arial" panose="020B0604020202020204" pitchFamily="34" charset="0"/>
              </a:rPr>
              <a:t>Sanāksmes</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1D42317-2A3E-A1AD-F256-2BA7AD83EEAC}"/>
              </a:ext>
            </a:extLst>
          </p:cNvPr>
          <p:cNvSpPr>
            <a:spLocks noGrp="1"/>
          </p:cNvSpPr>
          <p:nvPr>
            <p:ph type="body" sz="quarter" idx="14"/>
          </p:nvPr>
        </p:nvSpPr>
        <p:spPr>
          <a:xfrm>
            <a:off x="8554913" y="1702899"/>
            <a:ext cx="3086102" cy="813955"/>
          </a:xfrm>
        </p:spPr>
        <p:txBody>
          <a:bodyPr>
            <a:noAutofit/>
          </a:bodyPr>
          <a:lstStyle/>
          <a:p>
            <a:r>
              <a:rPr lang="lv-LV" sz="2400" dirty="0" smtClean="0">
                <a:latin typeface="Arial" panose="020B0604020202020204" pitchFamily="34" charset="0"/>
                <a:cs typeface="Arial" panose="020B0604020202020204" pitchFamily="34" charset="0"/>
              </a:rPr>
              <a:t>Civilās aizsardzības komisija</a:t>
            </a:r>
            <a:endParaRPr lang="en-US" sz="24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0B333BE-5767-5340-979B-A6A98707E034}"/>
              </a:ext>
            </a:extLst>
          </p:cNvPr>
          <p:cNvSpPr>
            <a:spLocks noGrp="1"/>
          </p:cNvSpPr>
          <p:nvPr>
            <p:ph type="body" sz="quarter" idx="15"/>
          </p:nvPr>
        </p:nvSpPr>
        <p:spPr>
          <a:xfrm>
            <a:off x="8554913" y="5065831"/>
            <a:ext cx="3288325" cy="1476376"/>
          </a:xfrm>
        </p:spPr>
        <p:txBody>
          <a:bodyPr>
            <a:normAutofit/>
          </a:bodyPr>
          <a:lstStyle/>
          <a:p>
            <a:r>
              <a:rPr lang="lv-LV" sz="2400" dirty="0" smtClean="0">
                <a:latin typeface="Arial" panose="020B0604020202020204" pitchFamily="34" charset="0"/>
                <a:cs typeface="Arial" panose="020B0604020202020204" pitchFamily="34" charset="0"/>
              </a:rPr>
              <a:t>Apmācības un kopīgo plānu veidošana</a:t>
            </a:r>
            <a:endParaRPr lang="en-US" sz="24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FE28137-601B-2C29-D9DE-43B27AD0AD5B}"/>
              </a:ext>
            </a:extLst>
          </p:cNvPr>
          <p:cNvSpPr>
            <a:spLocks noGrp="1"/>
          </p:cNvSpPr>
          <p:nvPr>
            <p:ph type="body" sz="quarter" idx="17"/>
          </p:nvPr>
        </p:nvSpPr>
        <p:spPr>
          <a:xfrm>
            <a:off x="6783268" y="3431136"/>
            <a:ext cx="1499088" cy="664486"/>
          </a:xfrm>
        </p:spPr>
        <p:txBody>
          <a:bodyPr>
            <a:normAutofit/>
          </a:bodyPr>
          <a:lstStyle/>
          <a:p>
            <a:r>
              <a:rPr lang="lv-LV" sz="4000" dirty="0"/>
              <a:t>02</a:t>
            </a:r>
            <a:endParaRPr lang="en-US" sz="4000" dirty="0"/>
          </a:p>
        </p:txBody>
      </p:sp>
      <p:sp>
        <p:nvSpPr>
          <p:cNvPr id="7" name="Text Placeholder 6">
            <a:extLst>
              <a:ext uri="{FF2B5EF4-FFF2-40B4-BE49-F238E27FC236}">
                <a16:creationId xmlns:a16="http://schemas.microsoft.com/office/drawing/2014/main" id="{BBE5D7EC-5DE5-FC2E-D5E9-49EA4968E808}"/>
              </a:ext>
            </a:extLst>
          </p:cNvPr>
          <p:cNvSpPr>
            <a:spLocks noGrp="1"/>
          </p:cNvSpPr>
          <p:nvPr>
            <p:ph type="body" sz="quarter" idx="18"/>
          </p:nvPr>
        </p:nvSpPr>
        <p:spPr>
          <a:xfrm>
            <a:off x="6783268" y="5139533"/>
            <a:ext cx="1499088" cy="664486"/>
          </a:xfrm>
        </p:spPr>
        <p:txBody>
          <a:bodyPr>
            <a:normAutofit/>
          </a:bodyPr>
          <a:lstStyle/>
          <a:p>
            <a:r>
              <a:rPr lang="lv-LV" sz="4000" dirty="0"/>
              <a:t>03</a:t>
            </a:r>
            <a:endParaRPr lang="en-US" sz="4000" dirty="0"/>
          </a:p>
        </p:txBody>
      </p:sp>
      <p:sp>
        <p:nvSpPr>
          <p:cNvPr id="8" name="Text Placeholder 7">
            <a:extLst>
              <a:ext uri="{FF2B5EF4-FFF2-40B4-BE49-F238E27FC236}">
                <a16:creationId xmlns:a16="http://schemas.microsoft.com/office/drawing/2014/main" id="{FC4249DD-EE59-0BFB-24A9-4C1EEBCD3170}"/>
              </a:ext>
            </a:extLst>
          </p:cNvPr>
          <p:cNvSpPr>
            <a:spLocks noGrp="1"/>
          </p:cNvSpPr>
          <p:nvPr>
            <p:ph type="body" sz="quarter" idx="19"/>
          </p:nvPr>
        </p:nvSpPr>
        <p:spPr>
          <a:xfrm>
            <a:off x="6783268" y="1777634"/>
            <a:ext cx="1499088" cy="664486"/>
          </a:xfrm>
        </p:spPr>
        <p:txBody>
          <a:bodyPr>
            <a:normAutofit/>
          </a:bodyPr>
          <a:lstStyle/>
          <a:p>
            <a:r>
              <a:rPr lang="lv-LV" sz="4000" dirty="0" smtClean="0"/>
              <a:t>01</a:t>
            </a:r>
            <a:endParaRPr lang="en-US" sz="4000" dirty="0"/>
          </a:p>
        </p:txBody>
      </p:sp>
      <p:sp>
        <p:nvSpPr>
          <p:cNvPr id="9" name="TextBox 8"/>
          <p:cNvSpPr txBox="1"/>
          <p:nvPr/>
        </p:nvSpPr>
        <p:spPr>
          <a:xfrm>
            <a:off x="7086599" y="316681"/>
            <a:ext cx="3865161" cy="523220"/>
          </a:xfrm>
          <a:prstGeom prst="rect">
            <a:avLst/>
          </a:prstGeom>
          <a:noFill/>
        </p:spPr>
        <p:txBody>
          <a:bodyPr wrap="none" rtlCol="0">
            <a:spAutoFit/>
          </a:bodyPr>
          <a:lstStyle/>
          <a:p>
            <a:r>
              <a:rPr lang="lv-LV" sz="2800" u="sng" dirty="0" smtClean="0">
                <a:latin typeface="Arial" panose="020B0604020202020204" pitchFamily="34" charset="0"/>
                <a:cs typeface="Arial" panose="020B0604020202020204" pitchFamily="34" charset="0"/>
              </a:rPr>
              <a:t>Sadarbības mehānismi</a:t>
            </a:r>
            <a:endParaRPr lang="ru-RU" sz="2800" u="sng" dirty="0">
              <a:latin typeface="Arial" panose="020B0604020202020204" pitchFamily="34" charset="0"/>
              <a:cs typeface="Arial" panose="020B0604020202020204" pitchFamily="34" charset="0"/>
            </a:endParaRPr>
          </a:p>
        </p:txBody>
      </p:sp>
      <p:pic>
        <p:nvPicPr>
          <p:cNvPr id="12" name="Attēla vietturis 11"/>
          <p:cNvPicPr>
            <a:picLocks noGrp="1" noChangeAspect="1"/>
          </p:cNvPicPr>
          <p:nvPr>
            <p:ph type="pic" sz="quarter" idx="12"/>
          </p:nvPr>
        </p:nvPicPr>
        <p:blipFill>
          <a:blip r:embed="rId3"/>
          <a:srcRect l="3184" r="3184"/>
          <a:stretch>
            <a:fillRect/>
          </a:stretch>
        </p:blipFill>
        <p:spPr>
          <a:prstGeom prst="rect">
            <a:avLst/>
          </a:prstGeom>
        </p:spPr>
      </p:pic>
    </p:spTree>
    <p:extLst>
      <p:ext uri="{BB962C8B-B14F-4D97-AF65-F5344CB8AC3E}">
        <p14:creationId xmlns:p14="http://schemas.microsoft.com/office/powerpoint/2010/main" val="19044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31D3F3-1130-260E-60D0-370332E63A97}"/>
              </a:ext>
            </a:extLst>
          </p:cNvPr>
          <p:cNvSpPr>
            <a:spLocks noGrp="1"/>
          </p:cNvSpPr>
          <p:nvPr>
            <p:ph type="body" sz="quarter" idx="13"/>
          </p:nvPr>
        </p:nvSpPr>
        <p:spPr>
          <a:xfrm>
            <a:off x="8554913" y="3431136"/>
            <a:ext cx="2479433" cy="719439"/>
          </a:xfrm>
        </p:spPr>
        <p:txBody>
          <a:bodyPr>
            <a:normAutofit/>
          </a:bodyPr>
          <a:lstStyle/>
          <a:p>
            <a:r>
              <a:rPr lang="lv-LV" sz="2400" dirty="0" smtClean="0">
                <a:latin typeface="Arial" panose="020B0604020202020204" pitchFamily="34" charset="0"/>
                <a:cs typeface="Arial" panose="020B0604020202020204" pitchFamily="34" charset="0"/>
              </a:rPr>
              <a:t>Pagastu pārvaldnieki</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1D42317-2A3E-A1AD-F256-2BA7AD83EEAC}"/>
              </a:ext>
            </a:extLst>
          </p:cNvPr>
          <p:cNvSpPr>
            <a:spLocks noGrp="1"/>
          </p:cNvSpPr>
          <p:nvPr>
            <p:ph type="body" sz="quarter" idx="14"/>
          </p:nvPr>
        </p:nvSpPr>
        <p:spPr>
          <a:xfrm>
            <a:off x="8554913" y="1702899"/>
            <a:ext cx="3086102" cy="813955"/>
          </a:xfrm>
        </p:spPr>
        <p:txBody>
          <a:bodyPr>
            <a:noAutofit/>
          </a:bodyPr>
          <a:lstStyle/>
          <a:p>
            <a:r>
              <a:rPr lang="lv-LV" sz="2400" dirty="0" smtClean="0">
                <a:latin typeface="Arial" panose="020B0604020202020204" pitchFamily="34" charset="0"/>
                <a:cs typeface="Arial" panose="020B0604020202020204" pitchFamily="34" charset="0"/>
              </a:rPr>
              <a:t>Civilās </a:t>
            </a:r>
            <a:r>
              <a:rPr lang="lv-LV" sz="2400" dirty="0" smtClean="0">
                <a:latin typeface="Arial" panose="020B0604020202020204" pitchFamily="34" charset="0"/>
                <a:cs typeface="Arial" panose="020B0604020202020204" pitchFamily="34" charset="0"/>
              </a:rPr>
              <a:t>aizsardzības</a:t>
            </a:r>
          </a:p>
          <a:p>
            <a:r>
              <a:rPr lang="lv-LV" sz="2400" dirty="0" smtClean="0">
                <a:latin typeface="Arial" panose="020B0604020202020204" pitchFamily="34" charset="0"/>
                <a:cs typeface="Arial" panose="020B0604020202020204" pitchFamily="34" charset="0"/>
              </a:rPr>
              <a:t>speciālists</a:t>
            </a:r>
            <a:endParaRPr lang="en-US" sz="24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0B333BE-5767-5340-979B-A6A98707E034}"/>
              </a:ext>
            </a:extLst>
          </p:cNvPr>
          <p:cNvSpPr>
            <a:spLocks noGrp="1"/>
          </p:cNvSpPr>
          <p:nvPr>
            <p:ph type="body" sz="quarter" idx="15"/>
          </p:nvPr>
        </p:nvSpPr>
        <p:spPr>
          <a:xfrm>
            <a:off x="8554913" y="5065831"/>
            <a:ext cx="3288325" cy="1476376"/>
          </a:xfrm>
        </p:spPr>
        <p:txBody>
          <a:bodyPr>
            <a:normAutofit/>
          </a:bodyPr>
          <a:lstStyle/>
          <a:p>
            <a:r>
              <a:rPr lang="lv-LV" sz="2400" dirty="0" smtClean="0">
                <a:latin typeface="Arial" panose="020B0604020202020204" pitchFamily="34" charset="0"/>
                <a:cs typeface="Arial" panose="020B0604020202020204" pitchFamily="34" charset="0"/>
              </a:rPr>
              <a:t>Iedzīvotāju padomes</a:t>
            </a:r>
            <a:endParaRPr lang="en-US" sz="24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FE28137-601B-2C29-D9DE-43B27AD0AD5B}"/>
              </a:ext>
            </a:extLst>
          </p:cNvPr>
          <p:cNvSpPr>
            <a:spLocks noGrp="1"/>
          </p:cNvSpPr>
          <p:nvPr>
            <p:ph type="body" sz="quarter" idx="17"/>
          </p:nvPr>
        </p:nvSpPr>
        <p:spPr>
          <a:xfrm>
            <a:off x="6783268" y="3431136"/>
            <a:ext cx="1499088" cy="664486"/>
          </a:xfrm>
        </p:spPr>
        <p:txBody>
          <a:bodyPr>
            <a:normAutofit/>
          </a:bodyPr>
          <a:lstStyle/>
          <a:p>
            <a:r>
              <a:rPr lang="lv-LV" sz="4000" dirty="0"/>
              <a:t>02</a:t>
            </a:r>
            <a:endParaRPr lang="en-US" sz="4000" dirty="0"/>
          </a:p>
        </p:txBody>
      </p:sp>
      <p:sp>
        <p:nvSpPr>
          <p:cNvPr id="7" name="Text Placeholder 6">
            <a:extLst>
              <a:ext uri="{FF2B5EF4-FFF2-40B4-BE49-F238E27FC236}">
                <a16:creationId xmlns:a16="http://schemas.microsoft.com/office/drawing/2014/main" id="{BBE5D7EC-5DE5-FC2E-D5E9-49EA4968E808}"/>
              </a:ext>
            </a:extLst>
          </p:cNvPr>
          <p:cNvSpPr>
            <a:spLocks noGrp="1"/>
          </p:cNvSpPr>
          <p:nvPr>
            <p:ph type="body" sz="quarter" idx="18"/>
          </p:nvPr>
        </p:nvSpPr>
        <p:spPr>
          <a:xfrm>
            <a:off x="6783268" y="5139533"/>
            <a:ext cx="1499088" cy="664486"/>
          </a:xfrm>
        </p:spPr>
        <p:txBody>
          <a:bodyPr>
            <a:normAutofit/>
          </a:bodyPr>
          <a:lstStyle/>
          <a:p>
            <a:r>
              <a:rPr lang="lv-LV" sz="4000" dirty="0"/>
              <a:t>03</a:t>
            </a:r>
            <a:endParaRPr lang="en-US" sz="4000" dirty="0"/>
          </a:p>
        </p:txBody>
      </p:sp>
      <p:sp>
        <p:nvSpPr>
          <p:cNvPr id="8" name="Text Placeholder 7">
            <a:extLst>
              <a:ext uri="{FF2B5EF4-FFF2-40B4-BE49-F238E27FC236}">
                <a16:creationId xmlns:a16="http://schemas.microsoft.com/office/drawing/2014/main" id="{FC4249DD-EE59-0BFB-24A9-4C1EEBCD3170}"/>
              </a:ext>
            </a:extLst>
          </p:cNvPr>
          <p:cNvSpPr>
            <a:spLocks noGrp="1"/>
          </p:cNvSpPr>
          <p:nvPr>
            <p:ph type="body" sz="quarter" idx="19"/>
          </p:nvPr>
        </p:nvSpPr>
        <p:spPr>
          <a:xfrm>
            <a:off x="6783268" y="1777634"/>
            <a:ext cx="1499088" cy="664486"/>
          </a:xfrm>
        </p:spPr>
        <p:txBody>
          <a:bodyPr>
            <a:normAutofit/>
          </a:bodyPr>
          <a:lstStyle/>
          <a:p>
            <a:r>
              <a:rPr lang="lv-LV" sz="4000" dirty="0" smtClean="0"/>
              <a:t>01</a:t>
            </a:r>
            <a:endParaRPr lang="en-US" sz="4000" dirty="0"/>
          </a:p>
        </p:txBody>
      </p:sp>
      <p:sp>
        <p:nvSpPr>
          <p:cNvPr id="9" name="TextBox 8"/>
          <p:cNvSpPr txBox="1"/>
          <p:nvPr/>
        </p:nvSpPr>
        <p:spPr>
          <a:xfrm>
            <a:off x="7086599" y="316681"/>
            <a:ext cx="3865161" cy="523220"/>
          </a:xfrm>
          <a:prstGeom prst="rect">
            <a:avLst/>
          </a:prstGeom>
          <a:noFill/>
        </p:spPr>
        <p:txBody>
          <a:bodyPr wrap="none" rtlCol="0">
            <a:spAutoFit/>
          </a:bodyPr>
          <a:lstStyle/>
          <a:p>
            <a:r>
              <a:rPr lang="lv-LV" sz="2800" u="sng" dirty="0" smtClean="0"/>
              <a:t>Sadarbības mehānismi</a:t>
            </a:r>
            <a:endParaRPr lang="ru-RU" sz="2800" u="sng" dirty="0"/>
          </a:p>
        </p:txBody>
      </p:sp>
      <p:pic>
        <p:nvPicPr>
          <p:cNvPr id="12" name="Attēla vietturis 11"/>
          <p:cNvPicPr>
            <a:picLocks noGrp="1" noChangeAspect="1"/>
          </p:cNvPicPr>
          <p:nvPr>
            <p:ph type="pic" sz="quarter" idx="12"/>
          </p:nvPr>
        </p:nvPicPr>
        <p:blipFill>
          <a:blip r:embed="rId3"/>
          <a:srcRect l="3184" r="3184"/>
          <a:stretch>
            <a:fillRect/>
          </a:stretch>
        </p:blipFill>
        <p:spPr>
          <a:prstGeom prst="rect">
            <a:avLst/>
          </a:prstGeom>
        </p:spPr>
      </p:pic>
    </p:spTree>
    <p:extLst>
      <p:ext uri="{BB962C8B-B14F-4D97-AF65-F5344CB8AC3E}">
        <p14:creationId xmlns:p14="http://schemas.microsoft.com/office/powerpoint/2010/main" val="238860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F05B-2915-3C73-54E3-D5D68522A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A6E8F-BBDE-C699-AF25-6D0FA28D1BE9}"/>
              </a:ext>
            </a:extLst>
          </p:cNvPr>
          <p:cNvSpPr>
            <a:spLocks noGrp="1"/>
          </p:cNvSpPr>
          <p:nvPr>
            <p:ph type="ctrTitle"/>
          </p:nvPr>
        </p:nvSpPr>
        <p:spPr>
          <a:xfrm>
            <a:off x="737088" y="5830195"/>
            <a:ext cx="10716975" cy="710588"/>
          </a:xfrm>
        </p:spPr>
        <p:txBody>
          <a:bodyPr>
            <a:noAutofit/>
          </a:bodyPr>
          <a:lstStyle/>
          <a:p>
            <a:pPr algn="ctr"/>
            <a:r>
              <a:rPr lang="lv-LV" sz="2000" dirty="0">
                <a:solidFill>
                  <a:srgbClr val="827DF0"/>
                </a:solidFill>
                <a:latin typeface="Arial" panose="020B0604020202020204" pitchFamily="34" charset="0"/>
                <a:cs typeface="Arial" panose="020B0604020202020204" pitchFamily="34" charset="0"/>
              </a:rPr>
              <a:t>Ludzas novada pašvaldības tīmekļvietnē ir izveidota sadaļa «Civilā aizsardzība»,</a:t>
            </a:r>
            <a:br>
              <a:rPr lang="lv-LV" sz="2000" dirty="0">
                <a:solidFill>
                  <a:srgbClr val="827DF0"/>
                </a:solidFill>
                <a:latin typeface="Arial" panose="020B0604020202020204" pitchFamily="34" charset="0"/>
                <a:cs typeface="Arial" panose="020B0604020202020204" pitchFamily="34" charset="0"/>
              </a:rPr>
            </a:br>
            <a:r>
              <a:rPr lang="lv-LV" sz="2000" dirty="0">
                <a:solidFill>
                  <a:srgbClr val="827DF0"/>
                </a:solidFill>
                <a:latin typeface="Arial" panose="020B0604020202020204" pitchFamily="34" charset="0"/>
                <a:cs typeface="Arial" panose="020B0604020202020204" pitchFamily="34" charset="0"/>
              </a:rPr>
              <a:t>kur ir pieejama informācija par civilās aizsardzības jautājumiem</a:t>
            </a:r>
            <a:endParaRPr lang="en-US" sz="2000" dirty="0">
              <a:solidFill>
                <a:srgbClr val="827DF0"/>
              </a:solidFill>
              <a:latin typeface="Arial" panose="020B0604020202020204" pitchFamily="34" charset="0"/>
              <a:cs typeface="Arial" panose="020B0604020202020204" pitchFamily="34" charset="0"/>
            </a:endParaRPr>
          </a:p>
        </p:txBody>
      </p:sp>
      <p:pic>
        <p:nvPicPr>
          <p:cNvPr id="10" name="Attēla vietturis 9">
            <a:extLst>
              <a:ext uri="{FF2B5EF4-FFF2-40B4-BE49-F238E27FC236}">
                <a16:creationId xmlns:a16="http://schemas.microsoft.com/office/drawing/2014/main" id="{3DD842DF-3533-5B95-6055-1C3E961CBD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3" r="173"/>
          <a:stretch>
            <a:fillRect/>
          </a:stretch>
        </p:blipFill>
        <p:spPr>
          <a:prstGeom prst="roundRect">
            <a:avLst>
              <a:gd name="adj" fmla="val 7079"/>
            </a:avLst>
          </a:prstGeom>
          <a:blipFill>
            <a:blip r:embed="rId4"/>
            <a:stretch>
              <a:fillRect/>
            </a:stretch>
          </a:blipFill>
        </p:spPr>
      </p:pic>
      <p:sp>
        <p:nvSpPr>
          <p:cNvPr id="12" name="Oval 5">
            <a:extLst>
              <a:ext uri="{FF2B5EF4-FFF2-40B4-BE49-F238E27FC236}">
                <a16:creationId xmlns:a16="http://schemas.microsoft.com/office/drawing/2014/main" id="{880B4CD8-783E-F55E-C483-2CCADC7149F4}"/>
              </a:ext>
            </a:extLst>
          </p:cNvPr>
          <p:cNvSpPr/>
          <p:nvPr/>
        </p:nvSpPr>
        <p:spPr>
          <a:xfrm>
            <a:off x="2881435" y="3190874"/>
            <a:ext cx="1019053" cy="271464"/>
          </a:xfrm>
          <a:prstGeom prst="ellipse">
            <a:avLst/>
          </a:prstGeom>
          <a:noFill/>
          <a:ln w="28575">
            <a:solidFill>
              <a:srgbClr val="827D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8196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E8B7F-46AB-3945-E836-C703AD362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1A0AF-4C46-58B4-A83E-98BE6CD74999}"/>
              </a:ext>
            </a:extLst>
          </p:cNvPr>
          <p:cNvSpPr>
            <a:spLocks noGrp="1"/>
          </p:cNvSpPr>
          <p:nvPr>
            <p:ph type="ctrTitle"/>
          </p:nvPr>
        </p:nvSpPr>
        <p:spPr>
          <a:xfrm>
            <a:off x="956896" y="5830195"/>
            <a:ext cx="10716975" cy="710588"/>
          </a:xfrm>
        </p:spPr>
        <p:txBody>
          <a:bodyPr>
            <a:noAutofit/>
          </a:bodyPr>
          <a:lstStyle/>
          <a:p>
            <a:pPr algn="ctr"/>
            <a:r>
              <a:rPr lang="lv-LV" sz="2000" dirty="0">
                <a:solidFill>
                  <a:srgbClr val="827DF0"/>
                </a:solidFill>
                <a:latin typeface="Arial" panose="020B0604020202020204" pitchFamily="34" charset="0"/>
                <a:cs typeface="Arial" panose="020B0604020202020204" pitchFamily="34" charset="0"/>
              </a:rPr>
              <a:t>Sadaļā "Civilā aizsardzība" ir pieejams Ludzas sadarbības teritorijas civilās aizsardzības plāns, informācija par esošajām patvertnēm un to atrašanās vietām, kā arī ziņām par aktuālajiem civilās aizsardzības jautājumiem novadā</a:t>
            </a:r>
            <a:endParaRPr lang="en-US" sz="2000" dirty="0">
              <a:solidFill>
                <a:srgbClr val="827DF0"/>
              </a:solidFill>
              <a:latin typeface="Arial" panose="020B0604020202020204" pitchFamily="34" charset="0"/>
              <a:cs typeface="Arial" panose="020B0604020202020204" pitchFamily="34" charset="0"/>
            </a:endParaRPr>
          </a:p>
        </p:txBody>
      </p:sp>
      <p:pic>
        <p:nvPicPr>
          <p:cNvPr id="10" name="Attēla vietturis 9">
            <a:extLst>
              <a:ext uri="{FF2B5EF4-FFF2-40B4-BE49-F238E27FC236}">
                <a16:creationId xmlns:a16="http://schemas.microsoft.com/office/drawing/2014/main" id="{99E1C84E-EC9E-A3F0-8168-54AF0C6A7C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700" r="5700"/>
          <a:stretch/>
        </p:blipFill>
        <p:spPr>
          <a:prstGeom prst="roundRect">
            <a:avLst>
              <a:gd name="adj" fmla="val 7079"/>
            </a:avLst>
          </a:prstGeom>
          <a:blipFill>
            <a:blip r:embed="rId4"/>
            <a:stretch>
              <a:fillRect/>
            </a:stretch>
          </a:blipFill>
        </p:spPr>
      </p:pic>
    </p:spTree>
    <p:extLst>
      <p:ext uri="{BB962C8B-B14F-4D97-AF65-F5344CB8AC3E}">
        <p14:creationId xmlns:p14="http://schemas.microsoft.com/office/powerpoint/2010/main" val="2413311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udza">
      <a:dk1>
        <a:srgbClr val="000000"/>
      </a:dk1>
      <a:lt1>
        <a:srgbClr val="E6E6FA"/>
      </a:lt1>
      <a:dk2>
        <a:srgbClr val="827DF0"/>
      </a:dk2>
      <a:lt2>
        <a:srgbClr val="FFFFFF"/>
      </a:lt2>
      <a:accent1>
        <a:srgbClr val="AFFF9B"/>
      </a:accent1>
      <a:accent2>
        <a:srgbClr val="FFFF00"/>
      </a:accent2>
      <a:accent3>
        <a:srgbClr val="FF9300"/>
      </a:accent3>
      <a:accent4>
        <a:srgbClr val="AFC84B"/>
      </a:accent4>
      <a:accent5>
        <a:srgbClr val="FFD2AF"/>
      </a:accent5>
      <a:accent6>
        <a:srgbClr val="C8BEFF"/>
      </a:accent6>
      <a:hlink>
        <a:srgbClr val="000000"/>
      </a:hlink>
      <a:folHlink>
        <a:srgbClr val="000000"/>
      </a:folHlink>
    </a:clrScheme>
    <a:fontScheme name="Ludza">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dza_presentation_template" id="{5F285A80-1037-4D1D-89D9-726C67986995}" vid="{389C1981-48C4-497E-ADDF-FFC5E9B577ED}"/>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ludza_presentation_template</Template>
  <TotalTime>753</TotalTime>
  <Words>1516</Words>
  <Application>Microsoft Office PowerPoint</Application>
  <PresentationFormat>Platekrāna</PresentationFormat>
  <Paragraphs>98</Paragraphs>
  <Slides>11</Slides>
  <Notes>10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11</vt:i4>
      </vt:variant>
    </vt:vector>
  </HeadingPairs>
  <TitlesOfParts>
    <vt:vector size="16" baseType="lpstr">
      <vt:lpstr>Arial</vt:lpstr>
      <vt:lpstr>Calibri</vt:lpstr>
      <vt:lpstr>DM Sans</vt:lpstr>
      <vt:lpstr>DM Sans Medium</vt:lpstr>
      <vt:lpstr>Office Theme</vt:lpstr>
      <vt:lpstr>Pašvaldību un valsts institūciju sadarbība  Pašvaldības loma  civilajā aizsardzībā  </vt:lpstr>
      <vt:lpstr>Civilā aizsardzība — organizatorisku, inženiertehnisku, ekonomisku, finansiālu, sociālu, izglītojošu un zinātnisku pasākumu kopums, kurus īsteno valsts un pašvaldību institūcijas un sabiedrība, lai nodrošinātu cilvēku, vides un īpašuma drošību, kā arī īstenotu atbilstošu rīcību katastrofas un katastrofas draudu gadījumā;</vt:lpstr>
      <vt:lpstr>Civilās aizsardzības sistēma    Latvijā</vt:lpstr>
      <vt:lpstr>Civilās aizsardzības sistēma    Latvijā</vt:lpstr>
      <vt:lpstr>Pašvaldības loma Civilajā aizsardzībā</vt:lpstr>
      <vt:lpstr>PowerPoint prezentācija</vt:lpstr>
      <vt:lpstr>PowerPoint prezentācija</vt:lpstr>
      <vt:lpstr>Ludzas novada pašvaldības tīmekļvietnē ir izveidota sadaļa «Civilā aizsardzība», kur ir pieejama informācija par civilās aizsardzības jautājumiem</vt:lpstr>
      <vt:lpstr>Sadaļā "Civilā aizsardzība" ir pieejams Ludzas sadarbības teritorijas civilās aizsardzības plāns, informācija par esošajām patvertnēm un to atrašanās vietām, kā arī ziņām par aktuālajiem civilās aizsardzības jautājumiem novadā</vt:lpstr>
      <vt:lpstr>Tāpat aktuālā informācija tiek publicēta arī pašvaldības sociālā tīkla Facebook kontā</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Antra Lipska</dc:creator>
  <cp:lastModifiedBy>Bronislav</cp:lastModifiedBy>
  <cp:revision>29</cp:revision>
  <dcterms:created xsi:type="dcterms:W3CDTF">2023-09-12T07:13:55Z</dcterms:created>
  <dcterms:modified xsi:type="dcterms:W3CDTF">2026-04-09T14:00:31Z</dcterms:modified>
</cp:coreProperties>
</file>