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re Sugar" charset="1" panose="00000000000000000000"/>
      <p:regular r:id="rId17"/>
    </p:embeddedFont>
    <p:embeddedFont>
      <p:font typeface="Tenor Sans" charset="1" panose="02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 Id="rId7" Target="../media/image34.png" Type="http://schemas.openxmlformats.org/officeDocument/2006/relationships/image"/><Relationship Id="rId8" Target="../media/image3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svg" Type="http://schemas.openxmlformats.org/officeDocument/2006/relationships/image"/><Relationship Id="rId11" Target="../media/image28.png" Type="http://schemas.openxmlformats.org/officeDocument/2006/relationships/image"/><Relationship Id="rId12" Target="../media/image29.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156245">
            <a:off x="2398988" y="3336255"/>
            <a:ext cx="14079494" cy="3302281"/>
          </a:xfrm>
          <a:custGeom>
            <a:avLst/>
            <a:gdLst/>
            <a:ahLst/>
            <a:cxnLst/>
            <a:rect r="r" b="b" t="t" l="l"/>
            <a:pathLst>
              <a:path h="3302281" w="14079494">
                <a:moveTo>
                  <a:pt x="0" y="0"/>
                </a:moveTo>
                <a:lnTo>
                  <a:pt x="14079494" y="0"/>
                </a:lnTo>
                <a:lnTo>
                  <a:pt x="14079494" y="3302281"/>
                </a:lnTo>
                <a:lnTo>
                  <a:pt x="0" y="330228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234792">
            <a:off x="3169909" y="5032693"/>
            <a:ext cx="12951557" cy="1384901"/>
          </a:xfrm>
          <a:prstGeom prst="rect">
            <a:avLst/>
          </a:prstGeom>
        </p:spPr>
        <p:txBody>
          <a:bodyPr anchor="t" rtlCol="false" tIns="0" lIns="0" bIns="0" rIns="0">
            <a:spAutoFit/>
          </a:bodyPr>
          <a:lstStyle/>
          <a:p>
            <a:pPr algn="ctr">
              <a:lnSpc>
                <a:spcPts val="9748"/>
              </a:lnSpc>
            </a:pPr>
            <a:r>
              <a:rPr lang="en-US" sz="11605">
                <a:solidFill>
                  <a:srgbClr val="000000"/>
                </a:solidFill>
                <a:latin typeface="More Sugar"/>
                <a:ea typeface="More Sugar"/>
                <a:cs typeface="More Sugar"/>
                <a:sym typeface="More Sugar"/>
              </a:rPr>
              <a:t>KOPSAVILKUMS</a:t>
            </a:r>
          </a:p>
        </p:txBody>
      </p:sp>
      <p:sp>
        <p:nvSpPr>
          <p:cNvPr name="Freeform 5" id="5"/>
          <p:cNvSpPr/>
          <p:nvPr/>
        </p:nvSpPr>
        <p:spPr>
          <a:xfrm flipH="false" flipV="false" rot="1188882">
            <a:off x="7290075" y="3806450"/>
            <a:ext cx="936561" cy="1053392"/>
          </a:xfrm>
          <a:custGeom>
            <a:avLst/>
            <a:gdLst/>
            <a:ahLst/>
            <a:cxnLst/>
            <a:rect r="r" b="b" t="t" l="l"/>
            <a:pathLst>
              <a:path h="1053392" w="936561">
                <a:moveTo>
                  <a:pt x="0" y="0"/>
                </a:moveTo>
                <a:lnTo>
                  <a:pt x="936561" y="0"/>
                </a:lnTo>
                <a:lnTo>
                  <a:pt x="936561" y="1053391"/>
                </a:lnTo>
                <a:lnTo>
                  <a:pt x="0" y="105339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776125" y="3080326"/>
            <a:ext cx="3040083" cy="4126348"/>
          </a:xfrm>
          <a:custGeom>
            <a:avLst/>
            <a:gdLst/>
            <a:ahLst/>
            <a:cxnLst/>
            <a:rect r="r" b="b" t="t" l="l"/>
            <a:pathLst>
              <a:path h="4126348" w="3040083">
                <a:moveTo>
                  <a:pt x="0" y="0"/>
                </a:moveTo>
                <a:lnTo>
                  <a:pt x="3040083" y="0"/>
                </a:lnTo>
                <a:lnTo>
                  <a:pt x="3040083" y="4126348"/>
                </a:lnTo>
                <a:lnTo>
                  <a:pt x="0" y="4126348"/>
                </a:lnTo>
                <a:lnTo>
                  <a:pt x="0" y="0"/>
                </a:lnTo>
                <a:close/>
              </a:path>
            </a:pathLst>
          </a:custGeom>
          <a:blipFill>
            <a:blip r:embed="rId7">
              <a:extLst>
                <a:ext uri="{96DAC541-7B7A-43D3-8B79-37D633B846F1}">
                  <asvg:svgBlip xmlns:asvg="http://schemas.microsoft.com/office/drawing/2016/SVG/main" r:embed="rId8"/>
                </a:ext>
              </a:extLst>
            </a:blip>
            <a:stretch>
              <a:fillRect l="0" t="-3471" r="-60256" b="0"/>
            </a:stretch>
          </a:blipFill>
        </p:spPr>
      </p:sp>
      <p:sp>
        <p:nvSpPr>
          <p:cNvPr name="Freeform 7" id="7"/>
          <p:cNvSpPr/>
          <p:nvPr/>
        </p:nvSpPr>
        <p:spPr>
          <a:xfrm flipH="false" flipV="false" rot="-1441925">
            <a:off x="2307982" y="2871172"/>
            <a:ext cx="2630493" cy="2420054"/>
          </a:xfrm>
          <a:custGeom>
            <a:avLst/>
            <a:gdLst/>
            <a:ahLst/>
            <a:cxnLst/>
            <a:rect r="r" b="b" t="t" l="l"/>
            <a:pathLst>
              <a:path h="2420054" w="2630493">
                <a:moveTo>
                  <a:pt x="0" y="0"/>
                </a:moveTo>
                <a:lnTo>
                  <a:pt x="2630493" y="0"/>
                </a:lnTo>
                <a:lnTo>
                  <a:pt x="2630493" y="2420054"/>
                </a:lnTo>
                <a:lnTo>
                  <a:pt x="0" y="242005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556198" y="9366187"/>
            <a:ext cx="2289328" cy="457866"/>
          </a:xfrm>
          <a:custGeom>
            <a:avLst/>
            <a:gdLst/>
            <a:ahLst/>
            <a:cxnLst/>
            <a:rect r="r" b="b" t="t" l="l"/>
            <a:pathLst>
              <a:path h="457866" w="2289328">
                <a:moveTo>
                  <a:pt x="0" y="0"/>
                </a:moveTo>
                <a:lnTo>
                  <a:pt x="2289328" y="0"/>
                </a:lnTo>
                <a:lnTo>
                  <a:pt x="2289328" y="457865"/>
                </a:lnTo>
                <a:lnTo>
                  <a:pt x="0" y="4578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700862" y="9366187"/>
            <a:ext cx="2289328" cy="457866"/>
          </a:xfrm>
          <a:custGeom>
            <a:avLst/>
            <a:gdLst/>
            <a:ahLst/>
            <a:cxnLst/>
            <a:rect r="r" b="b" t="t" l="l"/>
            <a:pathLst>
              <a:path h="457866" w="2289328">
                <a:moveTo>
                  <a:pt x="0" y="0"/>
                </a:moveTo>
                <a:lnTo>
                  <a:pt x="2289328" y="0"/>
                </a:lnTo>
                <a:lnTo>
                  <a:pt x="2289328" y="457865"/>
                </a:lnTo>
                <a:lnTo>
                  <a:pt x="0" y="4578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5824812" y="9401600"/>
            <a:ext cx="1918053" cy="383611"/>
          </a:xfrm>
          <a:custGeom>
            <a:avLst/>
            <a:gdLst/>
            <a:ahLst/>
            <a:cxnLst/>
            <a:rect r="r" b="b" t="t" l="l"/>
            <a:pathLst>
              <a:path h="383611" w="1918053">
                <a:moveTo>
                  <a:pt x="0" y="0"/>
                </a:moveTo>
                <a:lnTo>
                  <a:pt x="1918053" y="0"/>
                </a:lnTo>
                <a:lnTo>
                  <a:pt x="1918053" y="383610"/>
                </a:lnTo>
                <a:lnTo>
                  <a:pt x="0" y="3836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5183095" y="9401600"/>
            <a:ext cx="1918053" cy="383611"/>
          </a:xfrm>
          <a:custGeom>
            <a:avLst/>
            <a:gdLst/>
            <a:ahLst/>
            <a:cxnLst/>
            <a:rect r="r" b="b" t="t" l="l"/>
            <a:pathLst>
              <a:path h="383611" w="1918053">
                <a:moveTo>
                  <a:pt x="0" y="0"/>
                </a:moveTo>
                <a:lnTo>
                  <a:pt x="1918054" y="0"/>
                </a:lnTo>
                <a:lnTo>
                  <a:pt x="1918054" y="383610"/>
                </a:lnTo>
                <a:lnTo>
                  <a:pt x="0" y="3836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2" id="12"/>
          <p:cNvSpPr txBox="true"/>
          <p:nvPr/>
        </p:nvSpPr>
        <p:spPr>
          <a:xfrm rot="0">
            <a:off x="795669" y="9452926"/>
            <a:ext cx="4439550" cy="332233"/>
          </a:xfrm>
          <a:prstGeom prst="rect">
            <a:avLst/>
          </a:prstGeom>
        </p:spPr>
        <p:txBody>
          <a:bodyPr anchor="t" rtlCol="false" tIns="0" lIns="0" bIns="0" rIns="0">
            <a:spAutoFit/>
          </a:bodyPr>
          <a:lstStyle/>
          <a:p>
            <a:pPr algn="l">
              <a:lnSpc>
                <a:spcPts val="2505"/>
              </a:lnSpc>
            </a:pPr>
            <a:r>
              <a:rPr lang="en-US" sz="2277">
                <a:solidFill>
                  <a:srgbClr val="000000"/>
                </a:solidFill>
                <a:latin typeface="More Sugar"/>
                <a:ea typeface="More Sugar"/>
                <a:cs typeface="More Sugar"/>
                <a:sym typeface="More Sugar"/>
              </a:rPr>
              <a:t>LEIDUMNĪKI</a:t>
            </a:r>
          </a:p>
        </p:txBody>
      </p:sp>
      <p:sp>
        <p:nvSpPr>
          <p:cNvPr name="TextBox 13" id="13"/>
          <p:cNvSpPr txBox="true"/>
          <p:nvPr/>
        </p:nvSpPr>
        <p:spPr>
          <a:xfrm rot="0">
            <a:off x="13031287" y="9447521"/>
            <a:ext cx="4431356" cy="331602"/>
          </a:xfrm>
          <a:prstGeom prst="rect">
            <a:avLst/>
          </a:prstGeom>
        </p:spPr>
        <p:txBody>
          <a:bodyPr anchor="t" rtlCol="false" tIns="0" lIns="0" bIns="0" rIns="0">
            <a:spAutoFit/>
          </a:bodyPr>
          <a:lstStyle/>
          <a:p>
            <a:pPr algn="r">
              <a:lnSpc>
                <a:spcPts val="2500"/>
              </a:lnSpc>
            </a:pPr>
            <a:r>
              <a:rPr lang="en-US" sz="2273">
                <a:solidFill>
                  <a:srgbClr val="000000"/>
                </a:solidFill>
                <a:latin typeface="More Sugar"/>
                <a:ea typeface="More Sugar"/>
                <a:cs typeface="More Sugar"/>
                <a:sym typeface="More Sugar"/>
              </a:rPr>
              <a:t>2024 DECEMBRIS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168164" y="467879"/>
            <a:ext cx="9639837" cy="2260980"/>
          </a:xfrm>
          <a:custGeom>
            <a:avLst/>
            <a:gdLst/>
            <a:ahLst/>
            <a:cxnLst/>
            <a:rect r="r" b="b" t="t" l="l"/>
            <a:pathLst>
              <a:path h="2260980" w="9639837">
                <a:moveTo>
                  <a:pt x="9639838" y="0"/>
                </a:moveTo>
                <a:lnTo>
                  <a:pt x="0" y="0"/>
                </a:lnTo>
                <a:lnTo>
                  <a:pt x="0" y="2260980"/>
                </a:lnTo>
                <a:lnTo>
                  <a:pt x="9639838" y="2260980"/>
                </a:lnTo>
                <a:lnTo>
                  <a:pt x="9639838"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543924" y="734738"/>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618706" y="3152963"/>
            <a:ext cx="7098916" cy="60644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NBS, ZEMESSARDZE</a:t>
            </a:r>
          </a:p>
        </p:txBody>
      </p:sp>
      <p:sp>
        <p:nvSpPr>
          <p:cNvPr name="TextBox 6" id="6"/>
          <p:cNvSpPr txBox="true"/>
          <p:nvPr/>
        </p:nvSpPr>
        <p:spPr>
          <a:xfrm rot="0">
            <a:off x="286721" y="4596390"/>
            <a:ext cx="17702997" cy="3734978"/>
          </a:xfrm>
          <a:prstGeom prst="rect">
            <a:avLst/>
          </a:prstGeom>
        </p:spPr>
        <p:txBody>
          <a:bodyPr anchor="t" rtlCol="false" tIns="0" lIns="0" bIns="0" rIns="0">
            <a:spAutoFit/>
          </a:bodyPr>
          <a:lstStyle/>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Rekrutēšanas pasākumus rīkot interaktīvi, ar izglītojošo elementu (noturība, gatavība krīzei, droni, pirmā palīdzība, kiberdrošība utt.)</a:t>
            </a:r>
          </a:p>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Veicināt/ līdzdarboties dronu prasmju nostiprināšanā (varbūt arī Jaunsardze)</a:t>
            </a:r>
          </a:p>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Izstrādāt mehānismu/ algoritmu, kā ātri un efektīvi mazināt dezinformāciju</a:t>
            </a:r>
          </a:p>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Būt atvērtākiem, ātrāk reaģējošiem, proaktīviem komunikācijā ar sabiedrību, medijiem</a:t>
            </a:r>
          </a:p>
          <a:p>
            <a:pPr algn="l">
              <a:lnSpc>
                <a:spcPts val="4997"/>
              </a:lnSpc>
            </a:pPr>
          </a:p>
        </p:txBody>
      </p:sp>
      <p:sp>
        <p:nvSpPr>
          <p:cNvPr name="Freeform 7" id="7"/>
          <p:cNvSpPr/>
          <p:nvPr/>
        </p:nvSpPr>
        <p:spPr>
          <a:xfrm flipH="false" flipV="false" rot="7602524">
            <a:off x="200018" y="809311"/>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577426">
            <a:off x="14842085" y="1074601"/>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853387" y="988913"/>
            <a:ext cx="1657364" cy="615296"/>
          </a:xfrm>
          <a:custGeom>
            <a:avLst/>
            <a:gdLst/>
            <a:ahLst/>
            <a:cxnLst/>
            <a:rect r="r" b="b" t="t" l="l"/>
            <a:pathLst>
              <a:path h="615296" w="1657364">
                <a:moveTo>
                  <a:pt x="0" y="0"/>
                </a:moveTo>
                <a:lnTo>
                  <a:pt x="1657365" y="0"/>
                </a:lnTo>
                <a:lnTo>
                  <a:pt x="1657365"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9209333">
            <a:off x="2715242" y="996088"/>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1374372" y="1028700"/>
            <a:ext cx="7315200" cy="1463040"/>
          </a:xfrm>
          <a:custGeom>
            <a:avLst/>
            <a:gdLst/>
            <a:ahLst/>
            <a:cxnLst/>
            <a:rect r="r" b="b" t="t" l="l"/>
            <a:pathLst>
              <a:path h="1463040" w="7315200">
                <a:moveTo>
                  <a:pt x="7315200" y="0"/>
                </a:moveTo>
                <a:lnTo>
                  <a:pt x="0" y="0"/>
                </a:lnTo>
                <a:lnTo>
                  <a:pt x="0" y="1463040"/>
                </a:lnTo>
                <a:lnTo>
                  <a:pt x="7315200" y="146304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4215517" y="1028700"/>
            <a:ext cx="7315200" cy="1463040"/>
          </a:xfrm>
          <a:custGeom>
            <a:avLst/>
            <a:gdLst/>
            <a:ahLst/>
            <a:cxnLst/>
            <a:rect r="r" b="b" t="t" l="l"/>
            <a:pathLst>
              <a:path h="1463040" w="7315200">
                <a:moveTo>
                  <a:pt x="7315200" y="0"/>
                </a:moveTo>
                <a:lnTo>
                  <a:pt x="0" y="0"/>
                </a:lnTo>
                <a:lnTo>
                  <a:pt x="0" y="1463040"/>
                </a:lnTo>
                <a:lnTo>
                  <a:pt x="7315200" y="1463040"/>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true" rot="10285099">
            <a:off x="1430912" y="3626391"/>
            <a:ext cx="2006389" cy="908347"/>
          </a:xfrm>
          <a:custGeom>
            <a:avLst/>
            <a:gdLst/>
            <a:ahLst/>
            <a:cxnLst/>
            <a:rect r="r" b="b" t="t" l="l"/>
            <a:pathLst>
              <a:path h="908347" w="2006389">
                <a:moveTo>
                  <a:pt x="0" y="908347"/>
                </a:moveTo>
                <a:lnTo>
                  <a:pt x="2006389" y="908347"/>
                </a:lnTo>
                <a:lnTo>
                  <a:pt x="2006389" y="0"/>
                </a:lnTo>
                <a:lnTo>
                  <a:pt x="0" y="0"/>
                </a:lnTo>
                <a:lnTo>
                  <a:pt x="0" y="90834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958860" y="1286498"/>
            <a:ext cx="13407009" cy="1023643"/>
          </a:xfrm>
          <a:prstGeom prst="rect">
            <a:avLst/>
          </a:prstGeom>
        </p:spPr>
        <p:txBody>
          <a:bodyPr anchor="t" rtlCol="false" tIns="0" lIns="0" bIns="0" rIns="0">
            <a:spAutoFit/>
          </a:bodyPr>
          <a:lstStyle/>
          <a:p>
            <a:pPr algn="l">
              <a:lnSpc>
                <a:spcPts val="7812"/>
              </a:lnSpc>
            </a:pPr>
            <a:r>
              <a:rPr lang="en-US" sz="7101">
                <a:solidFill>
                  <a:srgbClr val="000000"/>
                </a:solidFill>
                <a:latin typeface="Tenor Sans"/>
                <a:ea typeface="Tenor Sans"/>
                <a:cs typeface="Tenor Sans"/>
                <a:sym typeface="Tenor Sans"/>
              </a:rPr>
              <a:t>VIETA JŪSU IDEJĀM</a:t>
            </a:r>
          </a:p>
        </p:txBody>
      </p:sp>
      <p:sp>
        <p:nvSpPr>
          <p:cNvPr name="TextBox 7" id="7"/>
          <p:cNvSpPr txBox="true"/>
          <p:nvPr/>
        </p:nvSpPr>
        <p:spPr>
          <a:xfrm rot="0">
            <a:off x="3753926" y="3912640"/>
            <a:ext cx="7776791" cy="1561993"/>
          </a:xfrm>
          <a:prstGeom prst="rect">
            <a:avLst/>
          </a:prstGeom>
        </p:spPr>
        <p:txBody>
          <a:bodyPr anchor="t" rtlCol="false" tIns="0" lIns="0" bIns="0" rIns="0">
            <a:spAutoFit/>
          </a:bodyPr>
          <a:lstStyle/>
          <a:p>
            <a:pPr algn="l">
              <a:lnSpc>
                <a:spcPts val="4115"/>
              </a:lnSpc>
            </a:pPr>
            <a:r>
              <a:rPr lang="en-US" sz="3741">
                <a:solidFill>
                  <a:srgbClr val="FFFFFF"/>
                </a:solidFill>
                <a:latin typeface="Tenor Sans"/>
                <a:ea typeface="Tenor Sans"/>
                <a:cs typeface="Tenor Sans"/>
                <a:sym typeface="Tenor Sans"/>
              </a:rPr>
              <a:t>JĀTURPINA VIEGLO ZIŅU IZDOŠANA UN IZPLATĪŠANA PA PAGASTIEM</a:t>
            </a:r>
          </a:p>
        </p:txBody>
      </p:sp>
      <p:sp>
        <p:nvSpPr>
          <p:cNvPr name="Freeform 8" id="8"/>
          <p:cNvSpPr/>
          <p:nvPr/>
        </p:nvSpPr>
        <p:spPr>
          <a:xfrm flipH="false" flipV="false" rot="1393184">
            <a:off x="13536310" y="1728395"/>
            <a:ext cx="3292370" cy="3703074"/>
          </a:xfrm>
          <a:custGeom>
            <a:avLst/>
            <a:gdLst/>
            <a:ahLst/>
            <a:cxnLst/>
            <a:rect r="r" b="b" t="t" l="l"/>
            <a:pathLst>
              <a:path h="3703074" w="3292370">
                <a:moveTo>
                  <a:pt x="0" y="0"/>
                </a:moveTo>
                <a:lnTo>
                  <a:pt x="3292370" y="0"/>
                </a:lnTo>
                <a:lnTo>
                  <a:pt x="3292370" y="3703075"/>
                </a:lnTo>
                <a:lnTo>
                  <a:pt x="0" y="37030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703273" y="5571805"/>
            <a:ext cx="14132848" cy="4133743"/>
          </a:xfrm>
          <a:prstGeom prst="rect">
            <a:avLst/>
          </a:prstGeom>
        </p:spPr>
        <p:txBody>
          <a:bodyPr anchor="t" rtlCol="false" tIns="0" lIns="0" bIns="0" rIns="0">
            <a:spAutoFit/>
          </a:bodyPr>
          <a:lstStyle/>
          <a:p>
            <a:pPr algn="l">
              <a:lnSpc>
                <a:spcPts val="4115"/>
              </a:lnSpc>
            </a:pPr>
            <a:r>
              <a:rPr lang="en-US" sz="3741">
                <a:solidFill>
                  <a:srgbClr val="FFFFFF"/>
                </a:solidFill>
                <a:latin typeface="Tenor Sans"/>
                <a:ea typeface="Tenor Sans"/>
                <a:cs typeface="Tenor Sans"/>
                <a:sym typeface="Tenor Sans"/>
              </a:rPr>
              <a:t>UKRAINAS PIEREDZE:</a:t>
            </a:r>
          </a:p>
          <a:p>
            <a:pPr algn="l">
              <a:lnSpc>
                <a:spcPts val="4115"/>
              </a:lnSpc>
            </a:pPr>
            <a:r>
              <a:rPr lang="en-US" sz="3741">
                <a:solidFill>
                  <a:srgbClr val="FFFFFF"/>
                </a:solidFill>
                <a:latin typeface="Tenor Sans"/>
                <a:ea typeface="Tenor Sans"/>
                <a:cs typeface="Tenor Sans"/>
                <a:sym typeface="Tenor Sans"/>
              </a:rPr>
              <a:t>LĒMUMUS JĀPIEŅEM ZIBENĪGI, SADARBOJOTIES NVO, PAŠVALDĪBAI, NBS, VALSTIJ</a:t>
            </a:r>
          </a:p>
          <a:p>
            <a:pPr algn="l">
              <a:lnSpc>
                <a:spcPts val="4115"/>
              </a:lnSpc>
            </a:pPr>
            <a:r>
              <a:rPr lang="en-US" sz="3741">
                <a:solidFill>
                  <a:srgbClr val="FFFFFF"/>
                </a:solidFill>
                <a:latin typeface="Tenor Sans"/>
                <a:ea typeface="Tenor Sans"/>
                <a:cs typeface="Tenor Sans"/>
                <a:sym typeface="Tenor Sans"/>
              </a:rPr>
              <a:t>JĀSPĒJ PANĀKT, KA IKVIENS IR GATAVS KRĪZEI</a:t>
            </a:r>
          </a:p>
          <a:p>
            <a:pPr algn="l">
              <a:lnSpc>
                <a:spcPts val="4115"/>
              </a:lnSpc>
            </a:pPr>
            <a:r>
              <a:rPr lang="en-US" sz="3741">
                <a:solidFill>
                  <a:srgbClr val="FFFFFF"/>
                </a:solidFill>
                <a:latin typeface="Tenor Sans"/>
                <a:ea typeface="Tenor Sans"/>
                <a:cs typeface="Tenor Sans"/>
                <a:sym typeface="Tenor Sans"/>
              </a:rPr>
              <a:t>JĀSEKO INOVĀCIJĀM: JĀATTĪSTA PP UN BEZPILOTU LIDAPARĀTU KONSTRUĒŠANAS UN VADĪŠANAS PRASMES</a:t>
            </a:r>
          </a:p>
          <a:p>
            <a:pPr algn="l">
              <a:lnSpc>
                <a:spcPts val="4115"/>
              </a:lnSpc>
            </a:pPr>
            <a:r>
              <a:rPr lang="en-US" sz="3741">
                <a:solidFill>
                  <a:srgbClr val="FFFFFF"/>
                </a:solidFill>
                <a:latin typeface="Tenor Sans"/>
                <a:ea typeface="Tenor Sans"/>
                <a:cs typeface="Tenor Sans"/>
                <a:sym typeface="Tenor Sans"/>
              </a:rPr>
              <a:t>PATRIOTISKĀ, VĒRTĪBU AUDZINĀŠANA PĀRI VISAM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true" rot="0">
            <a:off x="877019" y="718907"/>
            <a:ext cx="9158928" cy="2764331"/>
          </a:xfrm>
          <a:custGeom>
            <a:avLst/>
            <a:gdLst/>
            <a:ahLst/>
            <a:cxnLst/>
            <a:rect r="r" b="b" t="t" l="l"/>
            <a:pathLst>
              <a:path h="2764331" w="9158928">
                <a:moveTo>
                  <a:pt x="0" y="2764331"/>
                </a:moveTo>
                <a:lnTo>
                  <a:pt x="9158927" y="2764331"/>
                </a:lnTo>
                <a:lnTo>
                  <a:pt x="9158927" y="0"/>
                </a:lnTo>
                <a:lnTo>
                  <a:pt x="0" y="0"/>
                </a:lnTo>
                <a:lnTo>
                  <a:pt x="0" y="276433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40202" y="3431515"/>
            <a:ext cx="273633" cy="2388858"/>
          </a:xfrm>
          <a:custGeom>
            <a:avLst/>
            <a:gdLst/>
            <a:ahLst/>
            <a:cxnLst/>
            <a:rect r="r" b="b" t="t" l="l"/>
            <a:pathLst>
              <a:path h="2388858" w="273633">
                <a:moveTo>
                  <a:pt x="0" y="0"/>
                </a:moveTo>
                <a:lnTo>
                  <a:pt x="273633" y="0"/>
                </a:lnTo>
                <a:lnTo>
                  <a:pt x="273633" y="2388858"/>
                </a:lnTo>
                <a:lnTo>
                  <a:pt x="0" y="23888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10811040" y="6392913"/>
            <a:ext cx="273633" cy="2388858"/>
          </a:xfrm>
          <a:custGeom>
            <a:avLst/>
            <a:gdLst/>
            <a:ahLst/>
            <a:cxnLst/>
            <a:rect r="r" b="b" t="t" l="l"/>
            <a:pathLst>
              <a:path h="2388858" w="273633">
                <a:moveTo>
                  <a:pt x="273633" y="0"/>
                </a:moveTo>
                <a:lnTo>
                  <a:pt x="0" y="0"/>
                </a:lnTo>
                <a:lnTo>
                  <a:pt x="0" y="2388858"/>
                </a:lnTo>
                <a:lnTo>
                  <a:pt x="273633" y="2388858"/>
                </a:lnTo>
                <a:lnTo>
                  <a:pt x="27363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244855">
            <a:off x="11889986" y="1951262"/>
            <a:ext cx="5400610" cy="5887524"/>
          </a:xfrm>
          <a:custGeom>
            <a:avLst/>
            <a:gdLst/>
            <a:ahLst/>
            <a:cxnLst/>
            <a:rect r="r" b="b" t="t" l="l"/>
            <a:pathLst>
              <a:path h="5887524" w="5400610">
                <a:moveTo>
                  <a:pt x="0" y="0"/>
                </a:moveTo>
                <a:lnTo>
                  <a:pt x="5400610" y="0"/>
                </a:lnTo>
                <a:lnTo>
                  <a:pt x="5400610" y="5887525"/>
                </a:lnTo>
                <a:lnTo>
                  <a:pt x="0" y="58875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559763">
            <a:off x="1361202" y="1912888"/>
            <a:ext cx="8215268" cy="858415"/>
          </a:xfrm>
          <a:prstGeom prst="rect">
            <a:avLst/>
          </a:prstGeom>
        </p:spPr>
        <p:txBody>
          <a:bodyPr anchor="t" rtlCol="false" tIns="0" lIns="0" bIns="0" rIns="0">
            <a:spAutoFit/>
          </a:bodyPr>
          <a:lstStyle/>
          <a:p>
            <a:pPr algn="l">
              <a:lnSpc>
                <a:spcPts val="6304"/>
              </a:lnSpc>
            </a:pPr>
            <a:r>
              <a:rPr lang="en-US" sz="6636">
                <a:solidFill>
                  <a:srgbClr val="000000"/>
                </a:solidFill>
                <a:latin typeface="Tenor Sans"/>
                <a:ea typeface="Tenor Sans"/>
                <a:cs typeface="Tenor Sans"/>
                <a:sym typeface="Tenor Sans"/>
              </a:rPr>
              <a:t>MĒRĶAUDITORIJA</a:t>
            </a:r>
          </a:p>
        </p:txBody>
      </p:sp>
      <p:sp>
        <p:nvSpPr>
          <p:cNvPr name="TextBox 8" id="8"/>
          <p:cNvSpPr txBox="true"/>
          <p:nvPr/>
        </p:nvSpPr>
        <p:spPr>
          <a:xfrm rot="0">
            <a:off x="1412182" y="3812934"/>
            <a:ext cx="10133880" cy="1679575"/>
          </a:xfrm>
          <a:prstGeom prst="rect">
            <a:avLst/>
          </a:prstGeom>
        </p:spPr>
        <p:txBody>
          <a:bodyPr anchor="t" rtlCol="false" tIns="0" lIns="0" bIns="0" rIns="0">
            <a:spAutoFit/>
          </a:bodyPr>
          <a:lstStyle/>
          <a:p>
            <a:pPr algn="l">
              <a:lnSpc>
                <a:spcPts val="4399"/>
              </a:lnSpc>
            </a:pPr>
            <a:r>
              <a:rPr lang="en-US" sz="3999">
                <a:solidFill>
                  <a:srgbClr val="FFFFFF"/>
                </a:solidFill>
                <a:latin typeface="Tenor Sans"/>
                <a:ea typeface="Tenor Sans"/>
                <a:cs typeface="Tenor Sans"/>
                <a:sym typeface="Tenor Sans"/>
              </a:rPr>
              <a:t>LUDZAS UN KRĀSLAVAS NOVADU PIEROBEŽAS 15 PAGASTU IEDZĪVOTĀJI</a:t>
            </a:r>
          </a:p>
        </p:txBody>
      </p:sp>
      <p:sp>
        <p:nvSpPr>
          <p:cNvPr name="TextBox 9" id="9"/>
          <p:cNvSpPr txBox="true"/>
          <p:nvPr/>
        </p:nvSpPr>
        <p:spPr>
          <a:xfrm rot="0">
            <a:off x="1412182" y="5721109"/>
            <a:ext cx="9276691" cy="3889375"/>
          </a:xfrm>
          <a:prstGeom prst="rect">
            <a:avLst/>
          </a:prstGeom>
        </p:spPr>
        <p:txBody>
          <a:bodyPr anchor="t" rtlCol="false" tIns="0" lIns="0" bIns="0" rIns="0">
            <a:spAutoFit/>
          </a:bodyPr>
          <a:lstStyle/>
          <a:p>
            <a:pPr algn="r">
              <a:lnSpc>
                <a:spcPts val="4399"/>
              </a:lnSpc>
            </a:pPr>
            <a:r>
              <a:rPr lang="en-US" sz="3999">
                <a:solidFill>
                  <a:srgbClr val="FFFFFF"/>
                </a:solidFill>
                <a:latin typeface="Tenor Sans"/>
                <a:ea typeface="Tenor Sans"/>
                <a:cs typeface="Tenor Sans"/>
                <a:sym typeface="Tenor Sans"/>
              </a:rPr>
              <a:t>LUDZAS UN KRĀSLAVAS NOVADA PAŠVALDĪBAS, CAK</a:t>
            </a:r>
          </a:p>
          <a:p>
            <a:pPr algn="r">
              <a:lnSpc>
                <a:spcPts val="4399"/>
              </a:lnSpc>
            </a:pPr>
            <a:r>
              <a:rPr lang="en-US" sz="3999">
                <a:solidFill>
                  <a:srgbClr val="FFFFFF"/>
                </a:solidFill>
                <a:latin typeface="Tenor Sans"/>
                <a:ea typeface="Tenor Sans"/>
                <a:cs typeface="Tenor Sans"/>
                <a:sym typeface="Tenor Sans"/>
              </a:rPr>
              <a:t>ZEMESSARDZES VIENĪBAS</a:t>
            </a:r>
          </a:p>
          <a:p>
            <a:pPr algn="r">
              <a:lnSpc>
                <a:spcPts val="4399"/>
              </a:lnSpc>
            </a:pPr>
            <a:r>
              <a:rPr lang="en-US" sz="3999">
                <a:solidFill>
                  <a:srgbClr val="FFFFFF"/>
                </a:solidFill>
                <a:latin typeface="Tenor Sans"/>
                <a:ea typeface="Tenor Sans"/>
                <a:cs typeface="Tenor Sans"/>
                <a:sym typeface="Tenor Sans"/>
              </a:rPr>
              <a:t>AIZSARDZĪBAS MINISTRIJA U.C.</a:t>
            </a:r>
          </a:p>
          <a:p>
            <a:pPr algn="r">
              <a:lnSpc>
                <a:spcPts val="4399"/>
              </a:lnSpc>
            </a:pPr>
            <a:r>
              <a:rPr lang="en-US" sz="3999">
                <a:solidFill>
                  <a:srgbClr val="FFFFFF"/>
                </a:solidFill>
                <a:latin typeface="Tenor Sans"/>
                <a:ea typeface="Tenor Sans"/>
                <a:cs typeface="Tenor Sans"/>
                <a:sym typeface="Tenor Sans"/>
              </a:rPr>
              <a:t>VUGD U.C. IEKŠLIETU STRUKTŪRAS</a:t>
            </a:r>
            <a:r>
              <a:rPr lang="en-US" sz="3999">
                <a:solidFill>
                  <a:srgbClr val="FFFFFF"/>
                </a:solidFill>
                <a:latin typeface="Tenor Sans"/>
                <a:ea typeface="Tenor Sans"/>
                <a:cs typeface="Tenor Sans"/>
                <a:sym typeface="Tenor Sans"/>
              </a:rPr>
              <a:t>.</a:t>
            </a:r>
          </a:p>
          <a:p>
            <a:pPr algn="r">
              <a:lnSpc>
                <a:spcPts val="4399"/>
              </a:lnSpc>
            </a:pPr>
          </a:p>
        </p:txBody>
      </p:sp>
      <p:sp>
        <p:nvSpPr>
          <p:cNvPr name="Freeform 10" id="10"/>
          <p:cNvSpPr/>
          <p:nvPr/>
        </p:nvSpPr>
        <p:spPr>
          <a:xfrm flipH="false" flipV="false" rot="0">
            <a:off x="7746418" y="9534459"/>
            <a:ext cx="4925478" cy="250752"/>
          </a:xfrm>
          <a:custGeom>
            <a:avLst/>
            <a:gdLst/>
            <a:ahLst/>
            <a:cxnLst/>
            <a:rect r="r" b="b" t="t" l="l"/>
            <a:pathLst>
              <a:path h="250752" w="4925478">
                <a:moveTo>
                  <a:pt x="0" y="0"/>
                </a:moveTo>
                <a:lnTo>
                  <a:pt x="4925478" y="0"/>
                </a:lnTo>
                <a:lnTo>
                  <a:pt x="4925478" y="250751"/>
                </a:lnTo>
                <a:lnTo>
                  <a:pt x="0" y="2507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10822602" y="208684"/>
            <a:ext cx="7127200" cy="906145"/>
          </a:xfrm>
          <a:prstGeom prst="rect">
            <a:avLst/>
          </a:prstGeom>
        </p:spPr>
        <p:txBody>
          <a:bodyPr anchor="t" rtlCol="false" tIns="0" lIns="0" bIns="0" rIns="0">
            <a:spAutoFit/>
          </a:bodyPr>
          <a:lstStyle/>
          <a:p>
            <a:pPr algn="ctr">
              <a:lnSpc>
                <a:spcPts val="7279"/>
              </a:lnSpc>
            </a:pPr>
            <a:r>
              <a:rPr lang="en-US" sz="5199">
                <a:solidFill>
                  <a:srgbClr val="FFFFFF"/>
                </a:solidFill>
                <a:latin typeface="Tenor Sans"/>
                <a:ea typeface="Tenor Sans"/>
                <a:cs typeface="Tenor Sans"/>
                <a:sym typeface="Tenor Sans"/>
              </a:rPr>
              <a:t>Klātienē ~10-60 cilvēki</a:t>
            </a:r>
          </a:p>
        </p:txBody>
      </p:sp>
      <p:sp>
        <p:nvSpPr>
          <p:cNvPr name="TextBox 12" id="12"/>
          <p:cNvSpPr txBox="true"/>
          <p:nvPr/>
        </p:nvSpPr>
        <p:spPr>
          <a:xfrm rot="0">
            <a:off x="11453887" y="8059382"/>
            <a:ext cx="6272808" cy="906145"/>
          </a:xfrm>
          <a:prstGeom prst="rect">
            <a:avLst/>
          </a:prstGeom>
        </p:spPr>
        <p:txBody>
          <a:bodyPr anchor="t" rtlCol="false" tIns="0" lIns="0" bIns="0" rIns="0">
            <a:spAutoFit/>
          </a:bodyPr>
          <a:lstStyle/>
          <a:p>
            <a:pPr algn="ctr">
              <a:lnSpc>
                <a:spcPts val="7279"/>
              </a:lnSpc>
            </a:pPr>
            <a:r>
              <a:rPr lang="en-US" sz="5199">
                <a:solidFill>
                  <a:srgbClr val="FFFFFF"/>
                </a:solidFill>
                <a:latin typeface="Tenor Sans"/>
                <a:ea typeface="Tenor Sans"/>
                <a:cs typeface="Tenor Sans"/>
                <a:sym typeface="Tenor Sans"/>
              </a:rPr>
              <a:t>Tik-tok ~200-2000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true" rot="0">
            <a:off x="1013835" y="384393"/>
            <a:ext cx="9158928" cy="2764331"/>
          </a:xfrm>
          <a:custGeom>
            <a:avLst/>
            <a:gdLst/>
            <a:ahLst/>
            <a:cxnLst/>
            <a:rect r="r" b="b" t="t" l="l"/>
            <a:pathLst>
              <a:path h="2764331" w="9158928">
                <a:moveTo>
                  <a:pt x="0" y="2764331"/>
                </a:moveTo>
                <a:lnTo>
                  <a:pt x="9158928" y="2764331"/>
                </a:lnTo>
                <a:lnTo>
                  <a:pt x="9158928" y="0"/>
                </a:lnTo>
                <a:lnTo>
                  <a:pt x="0" y="0"/>
                </a:lnTo>
                <a:lnTo>
                  <a:pt x="0" y="276433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755067" y="3148724"/>
            <a:ext cx="273633" cy="2388858"/>
          </a:xfrm>
          <a:custGeom>
            <a:avLst/>
            <a:gdLst/>
            <a:ahLst/>
            <a:cxnLst/>
            <a:rect r="r" b="b" t="t" l="l"/>
            <a:pathLst>
              <a:path h="2388858" w="273633">
                <a:moveTo>
                  <a:pt x="0" y="0"/>
                </a:moveTo>
                <a:lnTo>
                  <a:pt x="273633" y="0"/>
                </a:lnTo>
                <a:lnTo>
                  <a:pt x="273633" y="2388857"/>
                </a:lnTo>
                <a:lnTo>
                  <a:pt x="0" y="238885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10811040" y="6392913"/>
            <a:ext cx="273633" cy="2388858"/>
          </a:xfrm>
          <a:custGeom>
            <a:avLst/>
            <a:gdLst/>
            <a:ahLst/>
            <a:cxnLst/>
            <a:rect r="r" b="b" t="t" l="l"/>
            <a:pathLst>
              <a:path h="2388858" w="273633">
                <a:moveTo>
                  <a:pt x="273633" y="0"/>
                </a:moveTo>
                <a:lnTo>
                  <a:pt x="0" y="0"/>
                </a:lnTo>
                <a:lnTo>
                  <a:pt x="0" y="2388858"/>
                </a:lnTo>
                <a:lnTo>
                  <a:pt x="273633" y="2388858"/>
                </a:lnTo>
                <a:lnTo>
                  <a:pt x="27363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244855">
            <a:off x="11889986" y="1951262"/>
            <a:ext cx="5400610" cy="5887524"/>
          </a:xfrm>
          <a:custGeom>
            <a:avLst/>
            <a:gdLst/>
            <a:ahLst/>
            <a:cxnLst/>
            <a:rect r="r" b="b" t="t" l="l"/>
            <a:pathLst>
              <a:path h="5887524" w="5400610">
                <a:moveTo>
                  <a:pt x="0" y="0"/>
                </a:moveTo>
                <a:lnTo>
                  <a:pt x="5400610" y="0"/>
                </a:lnTo>
                <a:lnTo>
                  <a:pt x="5400610" y="5887525"/>
                </a:lnTo>
                <a:lnTo>
                  <a:pt x="0" y="58875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559763">
            <a:off x="1068652" y="1133579"/>
            <a:ext cx="8215268" cy="858415"/>
          </a:xfrm>
          <a:prstGeom prst="rect">
            <a:avLst/>
          </a:prstGeom>
        </p:spPr>
        <p:txBody>
          <a:bodyPr anchor="t" rtlCol="false" tIns="0" lIns="0" bIns="0" rIns="0">
            <a:spAutoFit/>
          </a:bodyPr>
          <a:lstStyle/>
          <a:p>
            <a:pPr algn="l">
              <a:lnSpc>
                <a:spcPts val="6304"/>
              </a:lnSpc>
            </a:pPr>
            <a:r>
              <a:rPr lang="en-US" sz="6636">
                <a:solidFill>
                  <a:srgbClr val="000000"/>
                </a:solidFill>
                <a:latin typeface="Tenor Sans"/>
                <a:ea typeface="Tenor Sans"/>
                <a:cs typeface="Tenor Sans"/>
                <a:sym typeface="Tenor Sans"/>
              </a:rPr>
              <a:t>MĒRĶAUDITORIJA</a:t>
            </a:r>
          </a:p>
        </p:txBody>
      </p:sp>
      <p:sp>
        <p:nvSpPr>
          <p:cNvPr name="TextBox 8" id="8"/>
          <p:cNvSpPr txBox="true"/>
          <p:nvPr/>
        </p:nvSpPr>
        <p:spPr>
          <a:xfrm rot="0">
            <a:off x="1412182" y="3177299"/>
            <a:ext cx="10133880" cy="2232025"/>
          </a:xfrm>
          <a:prstGeom prst="rect">
            <a:avLst/>
          </a:prstGeom>
        </p:spPr>
        <p:txBody>
          <a:bodyPr anchor="t" rtlCol="false" tIns="0" lIns="0" bIns="0" rIns="0">
            <a:spAutoFit/>
          </a:bodyPr>
          <a:lstStyle/>
          <a:p>
            <a:pPr algn="l">
              <a:lnSpc>
                <a:spcPts val="4399"/>
              </a:lnSpc>
            </a:pPr>
            <a:r>
              <a:rPr lang="en-US" sz="3999">
                <a:solidFill>
                  <a:srgbClr val="FFFFFF"/>
                </a:solidFill>
                <a:latin typeface="Tenor Sans"/>
                <a:ea typeface="Tenor Sans"/>
                <a:cs typeface="Tenor Sans"/>
                <a:sym typeface="Tenor Sans"/>
              </a:rPr>
              <a:t>LUDZAS UN KRĀSLAVAS NOVADU PIEROBEŽAS 4 PAGASTU IEDZĪVOTĀJI, SKOLU, TEHNIKUMU JAUNIEŠI (+ RĒZEKNE) 16 VIETĀS</a:t>
            </a:r>
          </a:p>
        </p:txBody>
      </p:sp>
      <p:sp>
        <p:nvSpPr>
          <p:cNvPr name="TextBox 9" id="9"/>
          <p:cNvSpPr txBox="true"/>
          <p:nvPr/>
        </p:nvSpPr>
        <p:spPr>
          <a:xfrm rot="0">
            <a:off x="1412182" y="5807469"/>
            <a:ext cx="9276691" cy="3716655"/>
          </a:xfrm>
          <a:prstGeom prst="rect">
            <a:avLst/>
          </a:prstGeom>
        </p:spPr>
        <p:txBody>
          <a:bodyPr anchor="t" rtlCol="false" tIns="0" lIns="0" bIns="0" rIns="0">
            <a:spAutoFit/>
          </a:bodyPr>
          <a:lstStyle/>
          <a:p>
            <a:pPr algn="r">
              <a:lnSpc>
                <a:spcPts val="4180"/>
              </a:lnSpc>
            </a:pPr>
            <a:r>
              <a:rPr lang="en-US" sz="3800">
                <a:solidFill>
                  <a:srgbClr val="FFFFFF"/>
                </a:solidFill>
                <a:latin typeface="Tenor Sans"/>
                <a:ea typeface="Tenor Sans"/>
                <a:cs typeface="Tenor Sans"/>
                <a:sym typeface="Tenor Sans"/>
              </a:rPr>
              <a:t>LUDZAS NOVADA PAŠVALDĪBA, LUDZAS UN RĒZEKNES NOVADA UN VALSTSPILSĒTAS CAK</a:t>
            </a:r>
          </a:p>
          <a:p>
            <a:pPr algn="r">
              <a:lnSpc>
                <a:spcPts val="4180"/>
              </a:lnSpc>
            </a:pPr>
            <a:r>
              <a:rPr lang="en-US" sz="3800">
                <a:solidFill>
                  <a:srgbClr val="FFFFFF"/>
                </a:solidFill>
                <a:latin typeface="Tenor Sans"/>
                <a:ea typeface="Tenor Sans"/>
                <a:cs typeface="Tenor Sans"/>
                <a:sym typeface="Tenor Sans"/>
              </a:rPr>
              <a:t>ZEMESSARDZES VIENĪBAS</a:t>
            </a:r>
          </a:p>
          <a:p>
            <a:pPr algn="r">
              <a:lnSpc>
                <a:spcPts val="4180"/>
              </a:lnSpc>
            </a:pPr>
            <a:r>
              <a:rPr lang="en-US" sz="3800">
                <a:solidFill>
                  <a:srgbClr val="FFFFFF"/>
                </a:solidFill>
                <a:latin typeface="Tenor Sans"/>
                <a:ea typeface="Tenor Sans"/>
                <a:cs typeface="Tenor Sans"/>
                <a:sym typeface="Tenor Sans"/>
              </a:rPr>
              <a:t>AIZSARDZĪBAS MINISTRIJA U.C.</a:t>
            </a:r>
          </a:p>
          <a:p>
            <a:pPr algn="r">
              <a:lnSpc>
                <a:spcPts val="4180"/>
              </a:lnSpc>
            </a:pPr>
            <a:r>
              <a:rPr lang="en-US" sz="3800">
                <a:solidFill>
                  <a:srgbClr val="FFFFFF"/>
                </a:solidFill>
                <a:latin typeface="Tenor Sans"/>
                <a:ea typeface="Tenor Sans"/>
                <a:cs typeface="Tenor Sans"/>
                <a:sym typeface="Tenor Sans"/>
              </a:rPr>
              <a:t>VUGD U.C. IEKŠLIETU STRUKTŪRAS</a:t>
            </a:r>
            <a:r>
              <a:rPr lang="en-US" sz="3800">
                <a:solidFill>
                  <a:srgbClr val="FFFFFF"/>
                </a:solidFill>
                <a:latin typeface="Tenor Sans"/>
                <a:ea typeface="Tenor Sans"/>
                <a:cs typeface="Tenor Sans"/>
                <a:sym typeface="Tenor Sans"/>
              </a:rPr>
              <a:t>.</a:t>
            </a:r>
          </a:p>
          <a:p>
            <a:pPr algn="r">
              <a:lnSpc>
                <a:spcPts val="4399"/>
              </a:lnSpc>
            </a:pPr>
          </a:p>
        </p:txBody>
      </p:sp>
      <p:sp>
        <p:nvSpPr>
          <p:cNvPr name="Freeform 10" id="10"/>
          <p:cNvSpPr/>
          <p:nvPr/>
        </p:nvSpPr>
        <p:spPr>
          <a:xfrm flipH="false" flipV="false" rot="0">
            <a:off x="7746418" y="9534459"/>
            <a:ext cx="4925478" cy="250752"/>
          </a:xfrm>
          <a:custGeom>
            <a:avLst/>
            <a:gdLst/>
            <a:ahLst/>
            <a:cxnLst/>
            <a:rect r="r" b="b" t="t" l="l"/>
            <a:pathLst>
              <a:path h="250752" w="4925478">
                <a:moveTo>
                  <a:pt x="0" y="0"/>
                </a:moveTo>
                <a:lnTo>
                  <a:pt x="4925478" y="0"/>
                </a:lnTo>
                <a:lnTo>
                  <a:pt x="4925478" y="250751"/>
                </a:lnTo>
                <a:lnTo>
                  <a:pt x="0" y="25075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1" id="11"/>
          <p:cNvSpPr txBox="true"/>
          <p:nvPr/>
        </p:nvSpPr>
        <p:spPr>
          <a:xfrm rot="0">
            <a:off x="10636389" y="208684"/>
            <a:ext cx="7499628" cy="906145"/>
          </a:xfrm>
          <a:prstGeom prst="rect">
            <a:avLst/>
          </a:prstGeom>
        </p:spPr>
        <p:txBody>
          <a:bodyPr anchor="t" rtlCol="false" tIns="0" lIns="0" bIns="0" rIns="0">
            <a:spAutoFit/>
          </a:bodyPr>
          <a:lstStyle/>
          <a:p>
            <a:pPr algn="ctr">
              <a:lnSpc>
                <a:spcPts val="7279"/>
              </a:lnSpc>
            </a:pPr>
            <a:r>
              <a:rPr lang="en-US" sz="5199">
                <a:solidFill>
                  <a:srgbClr val="FFFFFF"/>
                </a:solidFill>
                <a:latin typeface="Tenor Sans"/>
                <a:ea typeface="Tenor Sans"/>
                <a:cs typeface="Tenor Sans"/>
                <a:sym typeface="Tenor Sans"/>
              </a:rPr>
              <a:t>Klātienē ~60-150 cilvēki</a:t>
            </a:r>
          </a:p>
        </p:txBody>
      </p:sp>
      <p:sp>
        <p:nvSpPr>
          <p:cNvPr name="TextBox 12" id="12"/>
          <p:cNvSpPr txBox="true"/>
          <p:nvPr/>
        </p:nvSpPr>
        <p:spPr>
          <a:xfrm rot="0">
            <a:off x="10892583" y="8059382"/>
            <a:ext cx="7395417" cy="1830070"/>
          </a:xfrm>
          <a:prstGeom prst="rect">
            <a:avLst/>
          </a:prstGeom>
        </p:spPr>
        <p:txBody>
          <a:bodyPr anchor="t" rtlCol="false" tIns="0" lIns="0" bIns="0" rIns="0">
            <a:spAutoFit/>
          </a:bodyPr>
          <a:lstStyle/>
          <a:p>
            <a:pPr algn="ctr">
              <a:lnSpc>
                <a:spcPts val="7279"/>
              </a:lnSpc>
            </a:pPr>
            <a:r>
              <a:rPr lang="en-US" sz="5199">
                <a:solidFill>
                  <a:srgbClr val="FFFFFF"/>
                </a:solidFill>
                <a:latin typeface="Tenor Sans"/>
                <a:ea typeface="Tenor Sans"/>
                <a:cs typeface="Tenor Sans"/>
                <a:sym typeface="Tenor Sans"/>
              </a:rPr>
              <a:t>Tik-tok ~500-2000 katram sižetam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327275" y="834707"/>
            <a:ext cx="9639837" cy="2260980"/>
          </a:xfrm>
          <a:custGeom>
            <a:avLst/>
            <a:gdLst/>
            <a:ahLst/>
            <a:cxnLst/>
            <a:rect r="r" b="b" t="t" l="l"/>
            <a:pathLst>
              <a:path h="2260980" w="9639837">
                <a:moveTo>
                  <a:pt x="9639837" y="0"/>
                </a:moveTo>
                <a:lnTo>
                  <a:pt x="0" y="0"/>
                </a:lnTo>
                <a:lnTo>
                  <a:pt x="0" y="2260980"/>
                </a:lnTo>
                <a:lnTo>
                  <a:pt x="9639837" y="2260980"/>
                </a:lnTo>
                <a:lnTo>
                  <a:pt x="963983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616249" y="1458449"/>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1440490" y="5046800"/>
            <a:ext cx="3149908" cy="657875"/>
          </a:xfrm>
          <a:prstGeom prst="rect">
            <a:avLst/>
          </a:prstGeom>
        </p:spPr>
        <p:txBody>
          <a:bodyPr anchor="t" rtlCol="false" tIns="0" lIns="0" bIns="0" rIns="0">
            <a:spAutoFit/>
          </a:bodyPr>
          <a:lstStyle/>
          <a:p>
            <a:pPr algn="ctr">
              <a:lnSpc>
                <a:spcPts val="5006"/>
              </a:lnSpc>
            </a:pPr>
            <a:r>
              <a:rPr lang="en-US" sz="4551">
                <a:solidFill>
                  <a:srgbClr val="FFFFFF"/>
                </a:solidFill>
                <a:latin typeface="Tenor Sans"/>
                <a:ea typeface="Tenor Sans"/>
                <a:cs typeface="Tenor Sans"/>
                <a:sym typeface="Tenor Sans"/>
              </a:rPr>
              <a:t>KOPIENĀ</a:t>
            </a:r>
          </a:p>
        </p:txBody>
      </p:sp>
      <p:sp>
        <p:nvSpPr>
          <p:cNvPr name="TextBox 6" id="6"/>
          <p:cNvSpPr txBox="true"/>
          <p:nvPr/>
        </p:nvSpPr>
        <p:spPr>
          <a:xfrm rot="0">
            <a:off x="11930658" y="5086564"/>
            <a:ext cx="4723125" cy="119699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MINISTRIJĀS U.C.</a:t>
            </a:r>
          </a:p>
        </p:txBody>
      </p:sp>
      <p:sp>
        <p:nvSpPr>
          <p:cNvPr name="TextBox 7" id="7"/>
          <p:cNvSpPr txBox="true"/>
          <p:nvPr/>
        </p:nvSpPr>
        <p:spPr>
          <a:xfrm rot="0">
            <a:off x="6906648" y="5601274"/>
            <a:ext cx="4481092" cy="657875"/>
          </a:xfrm>
          <a:prstGeom prst="rect">
            <a:avLst/>
          </a:prstGeom>
        </p:spPr>
        <p:txBody>
          <a:bodyPr anchor="t" rtlCol="false" tIns="0" lIns="0" bIns="0" rIns="0">
            <a:spAutoFit/>
          </a:bodyPr>
          <a:lstStyle/>
          <a:p>
            <a:pPr algn="ctr">
              <a:lnSpc>
                <a:spcPts val="5006"/>
              </a:lnSpc>
            </a:pPr>
            <a:r>
              <a:rPr lang="en-US" sz="4551">
                <a:solidFill>
                  <a:srgbClr val="FFFFFF"/>
                </a:solidFill>
                <a:latin typeface="Tenor Sans"/>
                <a:ea typeface="Tenor Sans"/>
                <a:cs typeface="Tenor Sans"/>
                <a:sym typeface="Tenor Sans"/>
              </a:rPr>
              <a:t>PAŠVALDĪBĀ</a:t>
            </a:r>
          </a:p>
        </p:txBody>
      </p:sp>
      <p:sp>
        <p:nvSpPr>
          <p:cNvPr name="Freeform 8" id="8"/>
          <p:cNvSpPr/>
          <p:nvPr/>
        </p:nvSpPr>
        <p:spPr>
          <a:xfrm flipH="false" flipV="false" rot="-281248">
            <a:off x="430405" y="8953593"/>
            <a:ext cx="1196590" cy="478636"/>
          </a:xfrm>
          <a:custGeom>
            <a:avLst/>
            <a:gdLst/>
            <a:ahLst/>
            <a:cxnLst/>
            <a:rect r="r" b="b" t="t" l="l"/>
            <a:pathLst>
              <a:path h="478636" w="1196590">
                <a:moveTo>
                  <a:pt x="0" y="0"/>
                </a:moveTo>
                <a:lnTo>
                  <a:pt x="1196590" y="0"/>
                </a:lnTo>
                <a:lnTo>
                  <a:pt x="1196590" y="478636"/>
                </a:lnTo>
                <a:lnTo>
                  <a:pt x="0" y="4786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296586" y="6921729"/>
            <a:ext cx="15357197" cy="3114936"/>
          </a:xfrm>
          <a:prstGeom prst="rect">
            <a:avLst/>
          </a:prstGeom>
        </p:spPr>
        <p:txBody>
          <a:bodyPr anchor="t" rtlCol="false" tIns="0" lIns="0" bIns="0" rIns="0">
            <a:spAutoFit/>
          </a:bodyPr>
          <a:lstStyle/>
          <a:p>
            <a:pPr algn="ctr">
              <a:lnSpc>
                <a:spcPts val="5024"/>
              </a:lnSpc>
            </a:pPr>
            <a:r>
              <a:rPr lang="en-US" sz="3063" spc="-91">
                <a:solidFill>
                  <a:srgbClr val="FFFFFF"/>
                </a:solidFill>
                <a:latin typeface="Tenor Sans"/>
                <a:ea typeface="Tenor Sans"/>
                <a:cs typeface="Tenor Sans"/>
                <a:sym typeface="Tenor Sans"/>
              </a:rPr>
              <a:t>Kopienas līderis, atslēgas cilvēki, aktīva iedzīvotāju grupa, izveidots saziņas kanāls.</a:t>
            </a:r>
          </a:p>
          <a:p>
            <a:pPr algn="ctr">
              <a:lnSpc>
                <a:spcPts val="5024"/>
              </a:lnSpc>
            </a:pPr>
            <a:r>
              <a:rPr lang="en-US" sz="3063" spc="-91">
                <a:solidFill>
                  <a:srgbClr val="FFFFFF"/>
                </a:solidFill>
                <a:latin typeface="Tenor Sans"/>
                <a:ea typeface="Tenor Sans"/>
                <a:cs typeface="Tenor Sans"/>
                <a:sym typeface="Tenor Sans"/>
              </a:rPr>
              <a:t>Skaidras prioritātes, ko var izdarīt paši, kas ir pirmais, ko prasīt no pašvaldības.</a:t>
            </a:r>
          </a:p>
          <a:p>
            <a:pPr algn="ctr">
              <a:lnSpc>
                <a:spcPts val="5024"/>
              </a:lnSpc>
            </a:pPr>
            <a:r>
              <a:rPr lang="en-US" sz="3063" spc="-91">
                <a:solidFill>
                  <a:srgbClr val="FFFFFF"/>
                </a:solidFill>
                <a:latin typeface="Tenor Sans"/>
                <a:ea typeface="Tenor Sans"/>
                <a:cs typeface="Tenor Sans"/>
                <a:sym typeface="Tenor Sans"/>
              </a:rPr>
              <a:t>Komunikācija ar pagasta pārvaldnieku, kurš ir peejams un tiešām risina, tālāk virza pagasta problēmas</a:t>
            </a:r>
          </a:p>
          <a:p>
            <a:pPr algn="ctr">
              <a:lnSpc>
                <a:spcPts val="5024"/>
              </a:lnSpc>
            </a:pPr>
          </a:p>
        </p:txBody>
      </p:sp>
      <p:sp>
        <p:nvSpPr>
          <p:cNvPr name="Freeform 10" id="10"/>
          <p:cNvSpPr/>
          <p:nvPr/>
        </p:nvSpPr>
        <p:spPr>
          <a:xfrm flipH="false" flipV="false" rot="7602524">
            <a:off x="4071241" y="3295519"/>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3577426">
            <a:off x="12933905" y="3612930"/>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5400000">
            <a:off x="8315318" y="3857233"/>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872696" y="7064604"/>
            <a:ext cx="312008" cy="1699052"/>
          </a:xfrm>
          <a:custGeom>
            <a:avLst/>
            <a:gdLst/>
            <a:ahLst/>
            <a:cxnLst/>
            <a:rect r="r" b="b" t="t" l="l"/>
            <a:pathLst>
              <a:path h="1699052" w="312008">
                <a:moveTo>
                  <a:pt x="0" y="0"/>
                </a:moveTo>
                <a:lnTo>
                  <a:pt x="312008" y="0"/>
                </a:lnTo>
                <a:lnTo>
                  <a:pt x="312008" y="1699052"/>
                </a:lnTo>
                <a:lnTo>
                  <a:pt x="0" y="169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0">
            <a:off x="16974243" y="6841597"/>
            <a:ext cx="312008" cy="1699052"/>
          </a:xfrm>
          <a:custGeom>
            <a:avLst/>
            <a:gdLst/>
            <a:ahLst/>
            <a:cxnLst/>
            <a:rect r="r" b="b" t="t" l="l"/>
            <a:pathLst>
              <a:path h="1699052" w="312008">
                <a:moveTo>
                  <a:pt x="312008" y="0"/>
                </a:moveTo>
                <a:lnTo>
                  <a:pt x="0" y="0"/>
                </a:lnTo>
                <a:lnTo>
                  <a:pt x="0" y="1699053"/>
                </a:lnTo>
                <a:lnTo>
                  <a:pt x="312008" y="1699053"/>
                </a:lnTo>
                <a:lnTo>
                  <a:pt x="312008"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5469493" y="9480322"/>
            <a:ext cx="2368580" cy="383279"/>
          </a:xfrm>
          <a:custGeom>
            <a:avLst/>
            <a:gdLst/>
            <a:ahLst/>
            <a:cxnLst/>
            <a:rect r="r" b="b" t="t" l="l"/>
            <a:pathLst>
              <a:path h="383279" w="2368580">
                <a:moveTo>
                  <a:pt x="0" y="0"/>
                </a:moveTo>
                <a:lnTo>
                  <a:pt x="2368580" y="0"/>
                </a:lnTo>
                <a:lnTo>
                  <a:pt x="2368580" y="383279"/>
                </a:lnTo>
                <a:lnTo>
                  <a:pt x="0" y="38327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false" flipV="false" rot="2637615">
            <a:off x="1421868" y="6229600"/>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327275" y="834707"/>
            <a:ext cx="9639837" cy="2260980"/>
          </a:xfrm>
          <a:custGeom>
            <a:avLst/>
            <a:gdLst/>
            <a:ahLst/>
            <a:cxnLst/>
            <a:rect r="r" b="b" t="t" l="l"/>
            <a:pathLst>
              <a:path h="2260980" w="9639837">
                <a:moveTo>
                  <a:pt x="9639837" y="0"/>
                </a:moveTo>
                <a:lnTo>
                  <a:pt x="0" y="0"/>
                </a:lnTo>
                <a:lnTo>
                  <a:pt x="0" y="2260980"/>
                </a:lnTo>
                <a:lnTo>
                  <a:pt x="9639837" y="2260980"/>
                </a:lnTo>
                <a:lnTo>
                  <a:pt x="963983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616249" y="1458449"/>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1440490" y="5046800"/>
            <a:ext cx="3149908" cy="657875"/>
          </a:xfrm>
          <a:prstGeom prst="rect">
            <a:avLst/>
          </a:prstGeom>
        </p:spPr>
        <p:txBody>
          <a:bodyPr anchor="t" rtlCol="false" tIns="0" lIns="0" bIns="0" rIns="0">
            <a:spAutoFit/>
          </a:bodyPr>
          <a:lstStyle/>
          <a:p>
            <a:pPr algn="ctr">
              <a:lnSpc>
                <a:spcPts val="5006"/>
              </a:lnSpc>
            </a:pPr>
            <a:r>
              <a:rPr lang="en-US" sz="4551">
                <a:solidFill>
                  <a:srgbClr val="FFFFFF"/>
                </a:solidFill>
                <a:latin typeface="Tenor Sans"/>
                <a:ea typeface="Tenor Sans"/>
                <a:cs typeface="Tenor Sans"/>
                <a:sym typeface="Tenor Sans"/>
              </a:rPr>
              <a:t>KOPIENĀ</a:t>
            </a:r>
          </a:p>
        </p:txBody>
      </p:sp>
      <p:sp>
        <p:nvSpPr>
          <p:cNvPr name="TextBox 6" id="6"/>
          <p:cNvSpPr txBox="true"/>
          <p:nvPr/>
        </p:nvSpPr>
        <p:spPr>
          <a:xfrm rot="0">
            <a:off x="11930658" y="5086564"/>
            <a:ext cx="4723125" cy="119699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MINISTRIJĀS U.C.</a:t>
            </a:r>
          </a:p>
        </p:txBody>
      </p:sp>
      <p:sp>
        <p:nvSpPr>
          <p:cNvPr name="TextBox 7" id="7"/>
          <p:cNvSpPr txBox="true"/>
          <p:nvPr/>
        </p:nvSpPr>
        <p:spPr>
          <a:xfrm rot="0">
            <a:off x="6906648" y="5601274"/>
            <a:ext cx="4481092" cy="657875"/>
          </a:xfrm>
          <a:prstGeom prst="rect">
            <a:avLst/>
          </a:prstGeom>
        </p:spPr>
        <p:txBody>
          <a:bodyPr anchor="t" rtlCol="false" tIns="0" lIns="0" bIns="0" rIns="0">
            <a:spAutoFit/>
          </a:bodyPr>
          <a:lstStyle/>
          <a:p>
            <a:pPr algn="ctr">
              <a:lnSpc>
                <a:spcPts val="5006"/>
              </a:lnSpc>
            </a:pPr>
            <a:r>
              <a:rPr lang="en-US" sz="4551">
                <a:solidFill>
                  <a:srgbClr val="FFFFFF"/>
                </a:solidFill>
                <a:latin typeface="Tenor Sans"/>
                <a:ea typeface="Tenor Sans"/>
                <a:cs typeface="Tenor Sans"/>
                <a:sym typeface="Tenor Sans"/>
              </a:rPr>
              <a:t>PAŠVALDĪBĀ</a:t>
            </a:r>
          </a:p>
        </p:txBody>
      </p:sp>
      <p:sp>
        <p:nvSpPr>
          <p:cNvPr name="TextBox 8" id="8"/>
          <p:cNvSpPr txBox="true"/>
          <p:nvPr/>
        </p:nvSpPr>
        <p:spPr>
          <a:xfrm rot="0">
            <a:off x="1296586" y="6921729"/>
            <a:ext cx="16229479" cy="3114936"/>
          </a:xfrm>
          <a:prstGeom prst="rect">
            <a:avLst/>
          </a:prstGeom>
        </p:spPr>
        <p:txBody>
          <a:bodyPr anchor="t" rtlCol="false" tIns="0" lIns="0" bIns="0" rIns="0">
            <a:spAutoFit/>
          </a:bodyPr>
          <a:lstStyle/>
          <a:p>
            <a:pPr algn="ctr">
              <a:lnSpc>
                <a:spcPts val="5024"/>
              </a:lnSpc>
            </a:pPr>
            <a:r>
              <a:rPr lang="en-US" sz="3063" spc="-91">
                <a:solidFill>
                  <a:srgbClr val="FFFFFF"/>
                </a:solidFill>
                <a:latin typeface="Tenor Sans"/>
                <a:ea typeface="Tenor Sans"/>
                <a:cs typeface="Tenor Sans"/>
                <a:sym typeface="Tenor Sans"/>
              </a:rPr>
              <a:t>Regulāra saziņa un atgriezeniskās saites nodrošināšana jautājumu risināšanā.</a:t>
            </a:r>
          </a:p>
          <a:p>
            <a:pPr algn="ctr">
              <a:lnSpc>
                <a:spcPts val="5024"/>
              </a:lnSpc>
            </a:pPr>
            <a:r>
              <a:rPr lang="en-US" sz="3063" spc="-91">
                <a:solidFill>
                  <a:srgbClr val="FFFFFF"/>
                </a:solidFill>
                <a:latin typeface="Tenor Sans"/>
                <a:ea typeface="Tenor Sans"/>
                <a:cs typeface="Tenor Sans"/>
                <a:sym typeface="Tenor Sans"/>
              </a:rPr>
              <a:t>Skaidras prioritātes, ko var izdarīt paši, kas ir pirmais, ko prasīt no atbildīgajām institūcijām.</a:t>
            </a:r>
          </a:p>
          <a:p>
            <a:pPr algn="ctr">
              <a:lnSpc>
                <a:spcPts val="5024"/>
              </a:lnSpc>
            </a:pPr>
            <a:r>
              <a:rPr lang="en-US" sz="3063" spc="-91">
                <a:solidFill>
                  <a:srgbClr val="FFFFFF"/>
                </a:solidFill>
                <a:latin typeface="Tenor Sans"/>
                <a:ea typeface="Tenor Sans"/>
                <a:cs typeface="Tenor Sans"/>
                <a:sym typeface="Tenor Sans"/>
              </a:rPr>
              <a:t>Noteiktu funkciju deleģēšana, neliela finansējuma piešķiršana vietājās kopienas iniciatīvu atbalstam</a:t>
            </a:r>
          </a:p>
          <a:p>
            <a:pPr algn="ctr">
              <a:lnSpc>
                <a:spcPts val="5024"/>
              </a:lnSpc>
            </a:pPr>
          </a:p>
        </p:txBody>
      </p:sp>
      <p:sp>
        <p:nvSpPr>
          <p:cNvPr name="Freeform 9" id="9"/>
          <p:cNvSpPr/>
          <p:nvPr/>
        </p:nvSpPr>
        <p:spPr>
          <a:xfrm flipH="false" flipV="false" rot="7602524">
            <a:off x="4071241" y="3295519"/>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3577426">
            <a:off x="12933905" y="3612930"/>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8315318" y="3857233"/>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547971" y="6851582"/>
            <a:ext cx="312008" cy="1699052"/>
          </a:xfrm>
          <a:custGeom>
            <a:avLst/>
            <a:gdLst/>
            <a:ahLst/>
            <a:cxnLst/>
            <a:rect r="r" b="b" t="t" l="l"/>
            <a:pathLst>
              <a:path h="1699052" w="312008">
                <a:moveTo>
                  <a:pt x="0" y="0"/>
                </a:moveTo>
                <a:lnTo>
                  <a:pt x="312007" y="0"/>
                </a:lnTo>
                <a:lnTo>
                  <a:pt x="312007" y="1699052"/>
                </a:lnTo>
                <a:lnTo>
                  <a:pt x="0" y="16990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true" flipV="false" rot="0">
            <a:off x="17526066" y="6851582"/>
            <a:ext cx="312008" cy="1699052"/>
          </a:xfrm>
          <a:custGeom>
            <a:avLst/>
            <a:gdLst/>
            <a:ahLst/>
            <a:cxnLst/>
            <a:rect r="r" b="b" t="t" l="l"/>
            <a:pathLst>
              <a:path h="1699052" w="312008">
                <a:moveTo>
                  <a:pt x="312007" y="0"/>
                </a:moveTo>
                <a:lnTo>
                  <a:pt x="0" y="0"/>
                </a:lnTo>
                <a:lnTo>
                  <a:pt x="0" y="1699052"/>
                </a:lnTo>
                <a:lnTo>
                  <a:pt x="312007" y="1699052"/>
                </a:lnTo>
                <a:lnTo>
                  <a:pt x="31200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5469493" y="9480322"/>
            <a:ext cx="2368580" cy="383279"/>
          </a:xfrm>
          <a:custGeom>
            <a:avLst/>
            <a:gdLst/>
            <a:ahLst/>
            <a:cxnLst/>
            <a:rect r="r" b="b" t="t" l="l"/>
            <a:pathLst>
              <a:path h="383279" w="2368580">
                <a:moveTo>
                  <a:pt x="0" y="0"/>
                </a:moveTo>
                <a:lnTo>
                  <a:pt x="2368580" y="0"/>
                </a:lnTo>
                <a:lnTo>
                  <a:pt x="2368580" y="383279"/>
                </a:lnTo>
                <a:lnTo>
                  <a:pt x="0" y="3832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5400000">
            <a:off x="10709017" y="5951501"/>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327275" y="834707"/>
            <a:ext cx="9639837" cy="2260980"/>
          </a:xfrm>
          <a:custGeom>
            <a:avLst/>
            <a:gdLst/>
            <a:ahLst/>
            <a:cxnLst/>
            <a:rect r="r" b="b" t="t" l="l"/>
            <a:pathLst>
              <a:path h="2260980" w="9639837">
                <a:moveTo>
                  <a:pt x="9639837" y="0"/>
                </a:moveTo>
                <a:lnTo>
                  <a:pt x="0" y="0"/>
                </a:lnTo>
                <a:lnTo>
                  <a:pt x="0" y="2260980"/>
                </a:lnTo>
                <a:lnTo>
                  <a:pt x="9639837" y="2260980"/>
                </a:lnTo>
                <a:lnTo>
                  <a:pt x="963983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616249" y="1458449"/>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1440490" y="5046800"/>
            <a:ext cx="3149908" cy="657875"/>
          </a:xfrm>
          <a:prstGeom prst="rect">
            <a:avLst/>
          </a:prstGeom>
        </p:spPr>
        <p:txBody>
          <a:bodyPr anchor="t" rtlCol="false" tIns="0" lIns="0" bIns="0" rIns="0">
            <a:spAutoFit/>
          </a:bodyPr>
          <a:lstStyle/>
          <a:p>
            <a:pPr algn="ctr">
              <a:lnSpc>
                <a:spcPts val="5006"/>
              </a:lnSpc>
            </a:pPr>
            <a:r>
              <a:rPr lang="en-US" sz="4551">
                <a:solidFill>
                  <a:srgbClr val="FFFFFF"/>
                </a:solidFill>
                <a:latin typeface="Tenor Sans"/>
                <a:ea typeface="Tenor Sans"/>
                <a:cs typeface="Tenor Sans"/>
                <a:sym typeface="Tenor Sans"/>
              </a:rPr>
              <a:t>KOPIENĀ</a:t>
            </a:r>
          </a:p>
        </p:txBody>
      </p:sp>
      <p:sp>
        <p:nvSpPr>
          <p:cNvPr name="TextBox 6" id="6"/>
          <p:cNvSpPr txBox="true"/>
          <p:nvPr/>
        </p:nvSpPr>
        <p:spPr>
          <a:xfrm rot="0">
            <a:off x="11930658" y="5086564"/>
            <a:ext cx="4723125" cy="119699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MINISTRIJĀS U.C.</a:t>
            </a:r>
          </a:p>
        </p:txBody>
      </p:sp>
      <p:sp>
        <p:nvSpPr>
          <p:cNvPr name="TextBox 7" id="7"/>
          <p:cNvSpPr txBox="true"/>
          <p:nvPr/>
        </p:nvSpPr>
        <p:spPr>
          <a:xfrm rot="0">
            <a:off x="6906648" y="5601274"/>
            <a:ext cx="4481092" cy="657875"/>
          </a:xfrm>
          <a:prstGeom prst="rect">
            <a:avLst/>
          </a:prstGeom>
        </p:spPr>
        <p:txBody>
          <a:bodyPr anchor="t" rtlCol="false" tIns="0" lIns="0" bIns="0" rIns="0">
            <a:spAutoFit/>
          </a:bodyPr>
          <a:lstStyle/>
          <a:p>
            <a:pPr algn="ctr">
              <a:lnSpc>
                <a:spcPts val="5006"/>
              </a:lnSpc>
            </a:pPr>
            <a:r>
              <a:rPr lang="en-US" sz="4551">
                <a:solidFill>
                  <a:srgbClr val="FFFFFF"/>
                </a:solidFill>
                <a:latin typeface="Tenor Sans"/>
                <a:ea typeface="Tenor Sans"/>
                <a:cs typeface="Tenor Sans"/>
                <a:sym typeface="Tenor Sans"/>
              </a:rPr>
              <a:t>PAŠVALDĪBĀ</a:t>
            </a:r>
          </a:p>
        </p:txBody>
      </p:sp>
      <p:sp>
        <p:nvSpPr>
          <p:cNvPr name="TextBox 8" id="8"/>
          <p:cNvSpPr txBox="true"/>
          <p:nvPr/>
        </p:nvSpPr>
        <p:spPr>
          <a:xfrm rot="0">
            <a:off x="1296586" y="6607404"/>
            <a:ext cx="16229479" cy="3743586"/>
          </a:xfrm>
          <a:prstGeom prst="rect">
            <a:avLst/>
          </a:prstGeom>
        </p:spPr>
        <p:txBody>
          <a:bodyPr anchor="t" rtlCol="false" tIns="0" lIns="0" bIns="0" rIns="0">
            <a:spAutoFit/>
          </a:bodyPr>
          <a:lstStyle/>
          <a:p>
            <a:pPr algn="ctr">
              <a:lnSpc>
                <a:spcPts val="5024"/>
              </a:lnSpc>
            </a:pPr>
            <a:r>
              <a:rPr lang="en-US" sz="3063" spc="-91">
                <a:solidFill>
                  <a:srgbClr val="FFFFFF"/>
                </a:solidFill>
                <a:latin typeface="Tenor Sans"/>
                <a:ea typeface="Tenor Sans"/>
                <a:cs typeface="Tenor Sans"/>
                <a:sym typeface="Tenor Sans"/>
              </a:rPr>
              <a:t>Skaidra un efektīva komunikacija, atbildot uz iedzīvotāju, pašvaldības, NVO jautājumiem.</a:t>
            </a:r>
          </a:p>
          <a:p>
            <a:pPr algn="ctr">
              <a:lnSpc>
                <a:spcPts val="5024"/>
              </a:lnSpc>
            </a:pPr>
            <a:r>
              <a:rPr lang="en-US" sz="3063" spc="-91">
                <a:solidFill>
                  <a:srgbClr val="FFFFFF"/>
                </a:solidFill>
                <a:latin typeface="Tenor Sans"/>
                <a:ea typeface="Tenor Sans"/>
                <a:cs typeface="Tenor Sans"/>
                <a:sym typeface="Tenor Sans"/>
              </a:rPr>
              <a:t>Konsultēšanās ar pašvaldībām par primāri nepieciešamo, nevis atlikuma, pieejamības u.c. principu izvirzīšana finansējuma ieguvei.</a:t>
            </a:r>
          </a:p>
          <a:p>
            <a:pPr algn="ctr">
              <a:lnSpc>
                <a:spcPts val="5024"/>
              </a:lnSpc>
            </a:pPr>
            <a:r>
              <a:rPr lang="en-US" sz="3063" spc="-91">
                <a:solidFill>
                  <a:srgbClr val="FFFFFF"/>
                </a:solidFill>
                <a:latin typeface="Tenor Sans"/>
                <a:ea typeface="Tenor Sans"/>
                <a:cs typeface="Tenor Sans"/>
                <a:sym typeface="Tenor Sans"/>
              </a:rPr>
              <a:t>Īpašas reģionālās politikas iedarbināšana attieksmē pret pierobeža, kurai agresīvi, naidīgi kaimiņi; kuras attīstību apgrūtina attālums un ģeopolitiskā situācija</a:t>
            </a:r>
          </a:p>
          <a:p>
            <a:pPr algn="ctr">
              <a:lnSpc>
                <a:spcPts val="5024"/>
              </a:lnSpc>
            </a:pPr>
          </a:p>
        </p:txBody>
      </p:sp>
      <p:sp>
        <p:nvSpPr>
          <p:cNvPr name="Freeform 9" id="9"/>
          <p:cNvSpPr/>
          <p:nvPr/>
        </p:nvSpPr>
        <p:spPr>
          <a:xfrm flipH="false" flipV="false" rot="7602524">
            <a:off x="4071241" y="3295519"/>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3577426">
            <a:off x="12933905" y="3612930"/>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8315318" y="3857233"/>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547971" y="6851582"/>
            <a:ext cx="312008" cy="1699052"/>
          </a:xfrm>
          <a:custGeom>
            <a:avLst/>
            <a:gdLst/>
            <a:ahLst/>
            <a:cxnLst/>
            <a:rect r="r" b="b" t="t" l="l"/>
            <a:pathLst>
              <a:path h="1699052" w="312008">
                <a:moveTo>
                  <a:pt x="0" y="0"/>
                </a:moveTo>
                <a:lnTo>
                  <a:pt x="312007" y="0"/>
                </a:lnTo>
                <a:lnTo>
                  <a:pt x="312007" y="1699052"/>
                </a:lnTo>
                <a:lnTo>
                  <a:pt x="0" y="16990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true" flipV="false" rot="0">
            <a:off x="17526066" y="6851582"/>
            <a:ext cx="312008" cy="1699052"/>
          </a:xfrm>
          <a:custGeom>
            <a:avLst/>
            <a:gdLst/>
            <a:ahLst/>
            <a:cxnLst/>
            <a:rect r="r" b="b" t="t" l="l"/>
            <a:pathLst>
              <a:path h="1699052" w="312008">
                <a:moveTo>
                  <a:pt x="312007" y="0"/>
                </a:moveTo>
                <a:lnTo>
                  <a:pt x="0" y="0"/>
                </a:lnTo>
                <a:lnTo>
                  <a:pt x="0" y="1699052"/>
                </a:lnTo>
                <a:lnTo>
                  <a:pt x="312007" y="1699052"/>
                </a:lnTo>
                <a:lnTo>
                  <a:pt x="312007"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7921905">
            <a:off x="16132749" y="5312106"/>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327275" y="834707"/>
            <a:ext cx="9639837" cy="2260980"/>
          </a:xfrm>
          <a:custGeom>
            <a:avLst/>
            <a:gdLst/>
            <a:ahLst/>
            <a:cxnLst/>
            <a:rect r="r" b="b" t="t" l="l"/>
            <a:pathLst>
              <a:path h="2260980" w="9639837">
                <a:moveTo>
                  <a:pt x="9639837" y="0"/>
                </a:moveTo>
                <a:lnTo>
                  <a:pt x="0" y="0"/>
                </a:lnTo>
                <a:lnTo>
                  <a:pt x="0" y="2260980"/>
                </a:lnTo>
                <a:lnTo>
                  <a:pt x="9639837" y="2260980"/>
                </a:lnTo>
                <a:lnTo>
                  <a:pt x="963983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543924" y="1193160"/>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439729" y="3133787"/>
            <a:ext cx="12516537" cy="60644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AUSTRUMPIEROBEŽAS RĪCĪBAS PLĀNĀ</a:t>
            </a:r>
          </a:p>
        </p:txBody>
      </p:sp>
      <p:sp>
        <p:nvSpPr>
          <p:cNvPr name="TextBox 6" id="6"/>
          <p:cNvSpPr txBox="true"/>
          <p:nvPr/>
        </p:nvSpPr>
        <p:spPr>
          <a:xfrm rot="0">
            <a:off x="703974" y="4345554"/>
            <a:ext cx="15796939" cy="5436047"/>
          </a:xfrm>
          <a:prstGeom prst="rect">
            <a:avLst/>
          </a:prstGeom>
        </p:spPr>
        <p:txBody>
          <a:bodyPr anchor="t" rtlCol="false" tIns="0" lIns="0" bIns="0" rIns="0">
            <a:spAutoFit/>
          </a:bodyPr>
          <a:lstStyle/>
          <a:p>
            <a:pPr algn="ctr">
              <a:lnSpc>
                <a:spcPts val="4519"/>
              </a:lnSpc>
            </a:pPr>
            <a:r>
              <a:rPr lang="en-US" sz="2755" spc="-82">
                <a:solidFill>
                  <a:srgbClr val="FFFFFF"/>
                </a:solidFill>
                <a:latin typeface="Tenor Sans"/>
                <a:ea typeface="Tenor Sans"/>
                <a:cs typeface="Tenor Sans"/>
                <a:sym typeface="Tenor Sans"/>
              </a:rPr>
              <a:t>Reģionalitātes koeficients </a:t>
            </a:r>
          </a:p>
          <a:p>
            <a:pPr algn="ctr">
              <a:lnSpc>
                <a:spcPts val="4355"/>
              </a:lnSpc>
            </a:pPr>
          </a:p>
          <a:p>
            <a:pPr algn="ctr">
              <a:lnSpc>
                <a:spcPts val="4355"/>
              </a:lnSpc>
            </a:pPr>
            <a:r>
              <a:rPr lang="en-US" sz="2655" spc="-79">
                <a:solidFill>
                  <a:srgbClr val="FFFFFF"/>
                </a:solidFill>
                <a:latin typeface="Tenor Sans"/>
                <a:ea typeface="Tenor Sans"/>
                <a:cs typeface="Tenor Sans"/>
                <a:sym typeface="Tenor Sans"/>
              </a:rPr>
              <a:t>  Somijā un Norvēģijā pierobežas reģionos ir gadiem ilgi veidota atlaižu vai piemaksu politika, kas pierobežā ir noturējusi lojālus cilvēkus valstij. Līdzīga pieeja pēdējos gados tiek īstenota arī Igaunijā un Lietuvā. Lai mazinātu birokrātiju, laiku, kas nepieciešams aprēķiniem, kontrolei, darba grupām utt., priekšlikuma būtība vienkārša: katru mēnesi Austrumu pierobežas pastāvīgais pilngadīgais strādājošais iedzīvotājs (nevis deklarētais, kas dzīvo ārzemēs vai ārpus pierobežas reģiona vai iztikas minimumu saņem tikai pabalstu veidā) saņem 100 EUR piemaksu - attālumu, pārvietošanās kompensēšanas veids.</a:t>
            </a:r>
          </a:p>
          <a:p>
            <a:pPr algn="ctr">
              <a:lnSpc>
                <a:spcPts val="4027"/>
              </a:lnSpc>
            </a:pPr>
          </a:p>
          <a:p>
            <a:pPr algn="ctr">
              <a:lnSpc>
                <a:spcPts val="4027"/>
              </a:lnSpc>
            </a:pPr>
          </a:p>
        </p:txBody>
      </p:sp>
      <p:sp>
        <p:nvSpPr>
          <p:cNvPr name="Freeform 7" id="7"/>
          <p:cNvSpPr/>
          <p:nvPr/>
        </p:nvSpPr>
        <p:spPr>
          <a:xfrm flipH="false" flipV="false" rot="7602524">
            <a:off x="200018" y="809311"/>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577426">
            <a:off x="14842085" y="1074601"/>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853387" y="988913"/>
            <a:ext cx="1657364" cy="615296"/>
          </a:xfrm>
          <a:custGeom>
            <a:avLst/>
            <a:gdLst/>
            <a:ahLst/>
            <a:cxnLst/>
            <a:rect r="r" b="b" t="t" l="l"/>
            <a:pathLst>
              <a:path h="615296" w="1657364">
                <a:moveTo>
                  <a:pt x="0" y="0"/>
                </a:moveTo>
                <a:lnTo>
                  <a:pt x="1657365" y="0"/>
                </a:lnTo>
                <a:lnTo>
                  <a:pt x="1657365"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9209333">
            <a:off x="2715242" y="996088"/>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168164" y="467879"/>
            <a:ext cx="9639837" cy="2260980"/>
          </a:xfrm>
          <a:custGeom>
            <a:avLst/>
            <a:gdLst/>
            <a:ahLst/>
            <a:cxnLst/>
            <a:rect r="r" b="b" t="t" l="l"/>
            <a:pathLst>
              <a:path h="2260980" w="9639837">
                <a:moveTo>
                  <a:pt x="9639838" y="0"/>
                </a:moveTo>
                <a:lnTo>
                  <a:pt x="0" y="0"/>
                </a:lnTo>
                <a:lnTo>
                  <a:pt x="0" y="2260980"/>
                </a:lnTo>
                <a:lnTo>
                  <a:pt x="9639838" y="2260980"/>
                </a:lnTo>
                <a:lnTo>
                  <a:pt x="9639838"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543924" y="734738"/>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209722" y="2444689"/>
            <a:ext cx="12516537" cy="60644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PAŠVALDĪBĀ UN MINISTRIJĀS</a:t>
            </a:r>
          </a:p>
        </p:txBody>
      </p:sp>
      <p:sp>
        <p:nvSpPr>
          <p:cNvPr name="TextBox 6" id="6"/>
          <p:cNvSpPr txBox="true"/>
          <p:nvPr/>
        </p:nvSpPr>
        <p:spPr>
          <a:xfrm rot="0">
            <a:off x="286721" y="3339090"/>
            <a:ext cx="17702997" cy="6249578"/>
          </a:xfrm>
          <a:prstGeom prst="rect">
            <a:avLst/>
          </a:prstGeom>
        </p:spPr>
        <p:txBody>
          <a:bodyPr anchor="t" rtlCol="false" tIns="0" lIns="0" bIns="0" rIns="0">
            <a:spAutoFit/>
          </a:bodyPr>
          <a:lstStyle/>
          <a:p>
            <a:pPr algn="ctr">
              <a:lnSpc>
                <a:spcPts val="4997"/>
              </a:lnSpc>
            </a:pPr>
            <a:r>
              <a:rPr lang="en-US" sz="3047" spc="-91">
                <a:solidFill>
                  <a:srgbClr val="FF3131"/>
                </a:solidFill>
                <a:latin typeface="Tenor Sans"/>
                <a:ea typeface="Tenor Sans"/>
                <a:cs typeface="Tenor Sans"/>
                <a:sym typeface="Tenor Sans"/>
              </a:rPr>
              <a:t>NAV</a:t>
            </a:r>
            <a:r>
              <a:rPr lang="en-US" sz="3047" spc="-91">
                <a:solidFill>
                  <a:srgbClr val="FFFFFF"/>
                </a:solidFill>
                <a:latin typeface="Tenor Sans"/>
                <a:ea typeface="Tenor Sans"/>
                <a:cs typeface="Tenor Sans"/>
                <a:sym typeface="Tenor Sans"/>
              </a:rPr>
              <a:t> sabiedriskā transporta. Ļaut izmantot skolas autobusu, runāt ar pagasta cilvēkiem, kas regulāri brauc darba attiecībās uz tuvākajiem centriem par līdzbraukšanas iespējām</a:t>
            </a:r>
          </a:p>
          <a:p>
            <a:pPr algn="ctr">
              <a:lnSpc>
                <a:spcPts val="4997"/>
              </a:lnSpc>
            </a:pPr>
            <a:r>
              <a:rPr lang="en-US" sz="3047" spc="-91">
                <a:solidFill>
                  <a:srgbClr val="FFFFFF"/>
                </a:solidFill>
                <a:latin typeface="Tenor Sans"/>
                <a:ea typeface="Tenor Sans"/>
                <a:cs typeface="Tenor Sans"/>
                <a:sym typeface="Tenor Sans"/>
              </a:rPr>
              <a:t>NAV  spēcīga mobilā sakaru signāla, TV un radio. VALSTIJ uzņemties šo nodrošinājumu, minot apdraudējumu valsts drošībai. traucējumu pastiprināšana naidīgo valstu signāliem</a:t>
            </a:r>
          </a:p>
          <a:p>
            <a:pPr algn="ctr">
              <a:lnSpc>
                <a:spcPts val="4997"/>
              </a:lnSpc>
            </a:pPr>
            <a:r>
              <a:rPr lang="en-US" sz="3047" spc="-91">
                <a:solidFill>
                  <a:srgbClr val="FFFFFF"/>
                </a:solidFill>
                <a:latin typeface="Tenor Sans"/>
                <a:ea typeface="Tenor Sans"/>
                <a:cs typeface="Tenor Sans"/>
                <a:sym typeface="Tenor Sans"/>
              </a:rPr>
              <a:t>NAV aptieku, medicīnas, veidot mobilās medicīniskās vienības vismaz katrā novadā pa vienai, organizēt pirmās palīdzības kursus visiem iedzīvotājiem</a:t>
            </a:r>
          </a:p>
          <a:p>
            <a:pPr algn="ctr">
              <a:lnSpc>
                <a:spcPts val="4997"/>
              </a:lnSpc>
            </a:pPr>
            <a:r>
              <a:rPr lang="en-US" sz="3047" spc="-91">
                <a:solidFill>
                  <a:srgbClr val="FFFFFF"/>
                </a:solidFill>
                <a:latin typeface="Tenor Sans"/>
                <a:ea typeface="Tenor Sans"/>
                <a:cs typeface="Tenor Sans"/>
                <a:sym typeface="Tenor Sans"/>
              </a:rPr>
              <a:t>NAV kvalitatīvas un pirktspējai atbilstošas preces (vismaz produkti un pirmās nepieciešamības preces), VALSTIJ nodrošināt loģistikas izmaksu segšanu pierobežas reģionos, tas rada uzcenojumu un mazina iedzīvotāju pirktspēju</a:t>
            </a:r>
          </a:p>
          <a:p>
            <a:pPr algn="ctr">
              <a:lnSpc>
                <a:spcPts val="4997"/>
              </a:lnSpc>
            </a:pPr>
          </a:p>
        </p:txBody>
      </p:sp>
      <p:sp>
        <p:nvSpPr>
          <p:cNvPr name="Freeform 7" id="7"/>
          <p:cNvSpPr/>
          <p:nvPr/>
        </p:nvSpPr>
        <p:spPr>
          <a:xfrm flipH="false" flipV="false" rot="7602524">
            <a:off x="200018" y="809311"/>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577426">
            <a:off x="14842085" y="1074601"/>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853387" y="988913"/>
            <a:ext cx="1657364" cy="615296"/>
          </a:xfrm>
          <a:custGeom>
            <a:avLst/>
            <a:gdLst/>
            <a:ahLst/>
            <a:cxnLst/>
            <a:rect r="r" b="b" t="t" l="l"/>
            <a:pathLst>
              <a:path h="615296" w="1657364">
                <a:moveTo>
                  <a:pt x="0" y="0"/>
                </a:moveTo>
                <a:lnTo>
                  <a:pt x="1657365" y="0"/>
                </a:lnTo>
                <a:lnTo>
                  <a:pt x="1657365"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9209333">
            <a:off x="2715242" y="996088"/>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true" flipV="false" rot="0">
            <a:off x="4168164" y="467879"/>
            <a:ext cx="9639837" cy="2260980"/>
          </a:xfrm>
          <a:custGeom>
            <a:avLst/>
            <a:gdLst/>
            <a:ahLst/>
            <a:cxnLst/>
            <a:rect r="r" b="b" t="t" l="l"/>
            <a:pathLst>
              <a:path h="2260980" w="9639837">
                <a:moveTo>
                  <a:pt x="9639838" y="0"/>
                </a:moveTo>
                <a:lnTo>
                  <a:pt x="0" y="0"/>
                </a:lnTo>
                <a:lnTo>
                  <a:pt x="0" y="2260980"/>
                </a:lnTo>
                <a:lnTo>
                  <a:pt x="9639838" y="2260980"/>
                </a:lnTo>
                <a:lnTo>
                  <a:pt x="9639838"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543924" y="734738"/>
            <a:ext cx="10888318" cy="1409789"/>
          </a:xfrm>
          <a:prstGeom prst="rect">
            <a:avLst/>
          </a:prstGeom>
        </p:spPr>
        <p:txBody>
          <a:bodyPr anchor="t" rtlCol="false" tIns="0" lIns="0" bIns="0" rIns="0">
            <a:spAutoFit/>
          </a:bodyPr>
          <a:lstStyle/>
          <a:p>
            <a:pPr algn="ctr">
              <a:lnSpc>
                <a:spcPts val="10732"/>
              </a:lnSpc>
            </a:pPr>
            <a:r>
              <a:rPr lang="en-US" sz="9756">
                <a:solidFill>
                  <a:srgbClr val="000000"/>
                </a:solidFill>
                <a:latin typeface="Tenor Sans"/>
                <a:ea typeface="Tenor Sans"/>
                <a:cs typeface="Tenor Sans"/>
                <a:sym typeface="Tenor Sans"/>
              </a:rPr>
              <a:t>RISINĀJUMI</a:t>
            </a:r>
          </a:p>
        </p:txBody>
      </p:sp>
      <p:sp>
        <p:nvSpPr>
          <p:cNvPr name="TextBox 5" id="5"/>
          <p:cNvSpPr txBox="true"/>
          <p:nvPr/>
        </p:nvSpPr>
        <p:spPr>
          <a:xfrm rot="0">
            <a:off x="-209722" y="2444689"/>
            <a:ext cx="12516537" cy="606440"/>
          </a:xfrm>
          <a:prstGeom prst="rect">
            <a:avLst/>
          </a:prstGeom>
        </p:spPr>
        <p:txBody>
          <a:bodyPr anchor="t" rtlCol="false" tIns="0" lIns="0" bIns="0" rIns="0">
            <a:spAutoFit/>
          </a:bodyPr>
          <a:lstStyle/>
          <a:p>
            <a:pPr algn="ctr">
              <a:lnSpc>
                <a:spcPts val="4676"/>
              </a:lnSpc>
            </a:pPr>
            <a:r>
              <a:rPr lang="en-US" sz="4251">
                <a:solidFill>
                  <a:srgbClr val="FFFFFF"/>
                </a:solidFill>
                <a:latin typeface="Tenor Sans"/>
                <a:ea typeface="Tenor Sans"/>
                <a:cs typeface="Tenor Sans"/>
                <a:sym typeface="Tenor Sans"/>
              </a:rPr>
              <a:t>PAŠVALDĪBĀ UN MINISTRIJĀS</a:t>
            </a:r>
          </a:p>
        </p:txBody>
      </p:sp>
      <p:sp>
        <p:nvSpPr>
          <p:cNvPr name="TextBox 6" id="6"/>
          <p:cNvSpPr txBox="true"/>
          <p:nvPr/>
        </p:nvSpPr>
        <p:spPr>
          <a:xfrm rot="0">
            <a:off x="286721" y="3339090"/>
            <a:ext cx="17702997" cy="6249578"/>
          </a:xfrm>
          <a:prstGeom prst="rect">
            <a:avLst/>
          </a:prstGeom>
        </p:spPr>
        <p:txBody>
          <a:bodyPr anchor="t" rtlCol="false" tIns="0" lIns="0" bIns="0" rIns="0">
            <a:spAutoFit/>
          </a:bodyPr>
          <a:lstStyle/>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Aktivizēt sabiedrības izglītošanu (CAK un vietējās kopienas) “Pilskalna” (3.-4.12.2025 pieredze)</a:t>
            </a:r>
          </a:p>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Izcelt Iedzīvotāju padomju lomu, deleģējot tām sabiedrības izglītošanas, noturības stiprinšānas funkciju</a:t>
            </a:r>
          </a:p>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Likumdošanas izmaiņas, apzinoties, ka esam hibrīdkara situācijā: 1) personas, kurām nav pielaides valsts noslēpumam, nevar kandidēt vēlēšanās vismaz uz vienu vēlēšanu ciklu, 2) amatpersonu atbildība un valodas izvēle, komunicējot ar sabiedrību (soc.tīkli un keivu valoda)</a:t>
            </a:r>
          </a:p>
          <a:p>
            <a:pPr algn="l" marL="657869" indent="-328934" lvl="1">
              <a:lnSpc>
                <a:spcPts val="4997"/>
              </a:lnSpc>
              <a:buFont typeface="Arial"/>
              <a:buChar char="•"/>
            </a:pPr>
            <a:r>
              <a:rPr lang="en-US" sz="3047" spc="-91">
                <a:solidFill>
                  <a:srgbClr val="FFFFFF"/>
                </a:solidFill>
                <a:latin typeface="Tenor Sans"/>
                <a:ea typeface="Tenor Sans"/>
                <a:cs typeface="Tenor Sans"/>
                <a:sym typeface="Tenor Sans"/>
              </a:rPr>
              <a:t>Iespējams, Latgales kongresa dienā būs NVO un MK memoranda padomes izbraukuma sēde Rēzeknes novadā 27.04.2025., kur pamata jautājumi: Iedzīvotāju padomju pieredze, Latgales studijas mediju saturs. </a:t>
            </a:r>
          </a:p>
          <a:p>
            <a:pPr algn="l">
              <a:lnSpc>
                <a:spcPts val="4997"/>
              </a:lnSpc>
            </a:pPr>
          </a:p>
        </p:txBody>
      </p:sp>
      <p:sp>
        <p:nvSpPr>
          <p:cNvPr name="Freeform 7" id="7"/>
          <p:cNvSpPr/>
          <p:nvPr/>
        </p:nvSpPr>
        <p:spPr>
          <a:xfrm flipH="false" flipV="false" rot="7602524">
            <a:off x="200018" y="809311"/>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3577426">
            <a:off x="14842085" y="1074601"/>
            <a:ext cx="1657364" cy="615296"/>
          </a:xfrm>
          <a:custGeom>
            <a:avLst/>
            <a:gdLst/>
            <a:ahLst/>
            <a:cxnLst/>
            <a:rect r="r" b="b" t="t" l="l"/>
            <a:pathLst>
              <a:path h="615296" w="1657364">
                <a:moveTo>
                  <a:pt x="0" y="0"/>
                </a:moveTo>
                <a:lnTo>
                  <a:pt x="1657364" y="0"/>
                </a:lnTo>
                <a:lnTo>
                  <a:pt x="1657364" y="615296"/>
                </a:lnTo>
                <a:lnTo>
                  <a:pt x="0" y="61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5400000">
            <a:off x="16853387" y="988913"/>
            <a:ext cx="1657364" cy="615296"/>
          </a:xfrm>
          <a:custGeom>
            <a:avLst/>
            <a:gdLst/>
            <a:ahLst/>
            <a:cxnLst/>
            <a:rect r="r" b="b" t="t" l="l"/>
            <a:pathLst>
              <a:path h="615296" w="1657364">
                <a:moveTo>
                  <a:pt x="0" y="0"/>
                </a:moveTo>
                <a:lnTo>
                  <a:pt x="1657365" y="0"/>
                </a:lnTo>
                <a:lnTo>
                  <a:pt x="1657365"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9209333">
            <a:off x="2715242" y="996088"/>
            <a:ext cx="1657364" cy="615296"/>
          </a:xfrm>
          <a:custGeom>
            <a:avLst/>
            <a:gdLst/>
            <a:ahLst/>
            <a:cxnLst/>
            <a:rect r="r" b="b" t="t" l="l"/>
            <a:pathLst>
              <a:path h="615296" w="1657364">
                <a:moveTo>
                  <a:pt x="0" y="0"/>
                </a:moveTo>
                <a:lnTo>
                  <a:pt x="1657364" y="0"/>
                </a:lnTo>
                <a:lnTo>
                  <a:pt x="1657364" y="615297"/>
                </a:lnTo>
                <a:lnTo>
                  <a:pt x="0" y="6152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DAGZVMc2eS4</dc:identifier>
  <dcterms:modified xsi:type="dcterms:W3CDTF">2011-08-01T06:04:30Z</dcterms:modified>
  <cp:revision>1</cp:revision>
  <dc:title>Kopsavilkums</dc:title>
</cp:coreProperties>
</file>