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8" r:id="rId3"/>
    <p:sldId id="267" r:id="rId4"/>
    <p:sldId id="259" r:id="rId5"/>
    <p:sldId id="268" r:id="rId6"/>
    <p:sldId id="269" r:id="rId7"/>
    <p:sldId id="271" r:id="rId8"/>
    <p:sldId id="261" r:id="rId9"/>
    <p:sldId id="266" r:id="rId10"/>
    <p:sldId id="270" r:id="rId11"/>
    <p:sldId id="272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2" autoAdjust="0"/>
  </p:normalViewPr>
  <p:slideViewPr>
    <p:cSldViewPr snapToGrid="0">
      <p:cViewPr varScale="1">
        <p:scale>
          <a:sx n="50" d="100"/>
          <a:sy n="50" d="100"/>
        </p:scale>
        <p:origin x="9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6A932-A980-4EA4-8BE1-6ADDA521D56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B1787B3-B3E3-448D-A569-A1E7112DACBA}">
      <dgm:prSet phldrT="[Text]" custT="1"/>
      <dgm:spPr/>
      <dgm:t>
        <a:bodyPr/>
        <a:lstStyle/>
        <a:p>
          <a:r>
            <a:rPr lang="lv-LV" sz="2800" dirty="0">
              <a:solidFill>
                <a:schemeClr val="accent2">
                  <a:lumMod val="50000"/>
                </a:schemeClr>
              </a:solidFill>
            </a:rPr>
            <a:t>IESKATS</a:t>
          </a:r>
          <a:br>
            <a:rPr lang="lv-LV" sz="3900" dirty="0"/>
          </a:br>
          <a:r>
            <a:rPr lang="lv-LV" sz="2000" dirty="0"/>
            <a:t>(</a:t>
          </a:r>
          <a:r>
            <a:rPr lang="lv-LV" sz="2000" dirty="0" err="1"/>
            <a:t>insights</a:t>
          </a:r>
          <a:r>
            <a:rPr lang="lv-LV" sz="2000" dirty="0"/>
            <a:t>)</a:t>
          </a:r>
        </a:p>
      </dgm:t>
    </dgm:pt>
    <dgm:pt modelId="{C13CA824-3EE7-4637-BE03-1175D657A740}" type="parTrans" cxnId="{35B71565-E8E6-4BFC-A05E-29CE8285D5EB}">
      <dgm:prSet/>
      <dgm:spPr/>
      <dgm:t>
        <a:bodyPr/>
        <a:lstStyle/>
        <a:p>
          <a:endParaRPr lang="lv-LV"/>
        </a:p>
      </dgm:t>
    </dgm:pt>
    <dgm:pt modelId="{4F64869E-ADDE-471F-9CF0-E1F40411D04A}" type="sibTrans" cxnId="{35B71565-E8E6-4BFC-A05E-29CE8285D5EB}">
      <dgm:prSet/>
      <dgm:spPr/>
      <dgm:t>
        <a:bodyPr/>
        <a:lstStyle/>
        <a:p>
          <a:endParaRPr lang="lv-LV"/>
        </a:p>
      </dgm:t>
    </dgm:pt>
    <dgm:pt modelId="{4B32BE27-438A-4D35-910D-1D7F409F8EB0}">
      <dgm:prSet phldrT="[Text]" custT="1"/>
      <dgm:spPr/>
      <dgm:t>
        <a:bodyPr/>
        <a:lstStyle/>
        <a:p>
          <a:r>
            <a:rPr lang="lv-LV" sz="2800" dirty="0">
              <a:solidFill>
                <a:schemeClr val="accent2">
                  <a:lumMod val="50000"/>
                </a:schemeClr>
              </a:solidFill>
            </a:rPr>
            <a:t>PĒTĪJUMS</a:t>
          </a:r>
          <a:br>
            <a:rPr lang="lv-LV" sz="3100" dirty="0"/>
          </a:br>
          <a:r>
            <a:rPr lang="lv-LV" sz="2000" dirty="0"/>
            <a:t>(</a:t>
          </a:r>
          <a:r>
            <a:rPr lang="lv-LV" sz="2000" dirty="0" err="1"/>
            <a:t>research</a:t>
          </a:r>
          <a:r>
            <a:rPr lang="lv-LV" sz="2000" dirty="0"/>
            <a:t>)</a:t>
          </a:r>
        </a:p>
      </dgm:t>
    </dgm:pt>
    <dgm:pt modelId="{B11FCFC7-AA7E-4317-8DC1-9245B2F52FCD}" type="parTrans" cxnId="{C9CB99DD-5A92-4534-971D-3C4F48F2C867}">
      <dgm:prSet/>
      <dgm:spPr/>
      <dgm:t>
        <a:bodyPr/>
        <a:lstStyle/>
        <a:p>
          <a:endParaRPr lang="lv-LV"/>
        </a:p>
      </dgm:t>
    </dgm:pt>
    <dgm:pt modelId="{379BBBC6-8792-45DA-AB03-0CE5A4F7B0CE}" type="sibTrans" cxnId="{C9CB99DD-5A92-4534-971D-3C4F48F2C867}">
      <dgm:prSet/>
      <dgm:spPr/>
      <dgm:t>
        <a:bodyPr/>
        <a:lstStyle/>
        <a:p>
          <a:endParaRPr lang="lv-LV"/>
        </a:p>
      </dgm:t>
    </dgm:pt>
    <dgm:pt modelId="{FABEDF9A-6215-4D55-929F-E5674764BDC5}">
      <dgm:prSet phldrT="[Text]" custT="1"/>
      <dgm:spPr/>
      <dgm:t>
        <a:bodyPr/>
        <a:lstStyle/>
        <a:p>
          <a:r>
            <a:rPr lang="lv-LV" sz="2900" dirty="0">
              <a:solidFill>
                <a:schemeClr val="accent2">
                  <a:lumMod val="50000"/>
                </a:schemeClr>
              </a:solidFill>
            </a:rPr>
            <a:t>IZNĀKUMS</a:t>
          </a:r>
          <a:br>
            <a:rPr lang="lv-LV" sz="2900" dirty="0"/>
          </a:br>
          <a:r>
            <a:rPr lang="lv-LV" sz="2000" dirty="0"/>
            <a:t>(</a:t>
          </a:r>
          <a:r>
            <a:rPr lang="lv-LV" sz="2000" dirty="0" err="1"/>
            <a:t>solution</a:t>
          </a:r>
          <a:r>
            <a:rPr lang="lv-LV" sz="2000" dirty="0"/>
            <a:t>)</a:t>
          </a:r>
        </a:p>
      </dgm:t>
    </dgm:pt>
    <dgm:pt modelId="{BBFE1ED8-46CA-4E3E-9FD7-13BB95E1238E}" type="parTrans" cxnId="{FA123B6F-F1E2-4337-9599-9E1BD7D35F81}">
      <dgm:prSet/>
      <dgm:spPr/>
      <dgm:t>
        <a:bodyPr/>
        <a:lstStyle/>
        <a:p>
          <a:endParaRPr lang="lv-LV"/>
        </a:p>
      </dgm:t>
    </dgm:pt>
    <dgm:pt modelId="{19C6989B-D502-475F-85E1-ECF2C863FED9}" type="sibTrans" cxnId="{FA123B6F-F1E2-4337-9599-9E1BD7D35F81}">
      <dgm:prSet/>
      <dgm:spPr/>
      <dgm:t>
        <a:bodyPr/>
        <a:lstStyle/>
        <a:p>
          <a:endParaRPr lang="lv-LV"/>
        </a:p>
      </dgm:t>
    </dgm:pt>
    <dgm:pt modelId="{95A6FC3C-BBDD-4ED4-B355-64C67EFFE326}" type="pres">
      <dgm:prSet presAssocID="{0236A932-A980-4EA4-8BE1-6ADDA521D563}" presName="Name0" presStyleCnt="0">
        <dgm:presLayoutVars>
          <dgm:dir/>
          <dgm:resizeHandles val="exact"/>
        </dgm:presLayoutVars>
      </dgm:prSet>
      <dgm:spPr/>
    </dgm:pt>
    <dgm:pt modelId="{6A780557-965D-4CDB-AF4F-FB257A4E4E4B}" type="pres">
      <dgm:prSet presAssocID="{5B1787B3-B3E3-448D-A569-A1E7112DACBA}" presName="parTxOnly" presStyleLbl="node1" presStyleIdx="0" presStyleCnt="3" custLinFactNeighborX="-2745">
        <dgm:presLayoutVars>
          <dgm:bulletEnabled val="1"/>
        </dgm:presLayoutVars>
      </dgm:prSet>
      <dgm:spPr/>
    </dgm:pt>
    <dgm:pt modelId="{33095A5B-8B71-4B22-B684-EE333254005E}" type="pres">
      <dgm:prSet presAssocID="{4F64869E-ADDE-471F-9CF0-E1F40411D04A}" presName="parSpace" presStyleCnt="0"/>
      <dgm:spPr/>
    </dgm:pt>
    <dgm:pt modelId="{DA205152-376B-4FF9-B166-3ED6DA3CA8E7}" type="pres">
      <dgm:prSet presAssocID="{4B32BE27-438A-4D35-910D-1D7F409F8EB0}" presName="parTxOnly" presStyleLbl="node1" presStyleIdx="1" presStyleCnt="3" custLinFactNeighborX="237">
        <dgm:presLayoutVars>
          <dgm:bulletEnabled val="1"/>
        </dgm:presLayoutVars>
      </dgm:prSet>
      <dgm:spPr/>
    </dgm:pt>
    <dgm:pt modelId="{1E31B466-5BA9-40CF-9C93-FEDA75DA3E64}" type="pres">
      <dgm:prSet presAssocID="{379BBBC6-8792-45DA-AB03-0CE5A4F7B0CE}" presName="parSpace" presStyleCnt="0"/>
      <dgm:spPr/>
    </dgm:pt>
    <dgm:pt modelId="{C085D4F0-CD88-4DDD-8397-88BA3359DC84}" type="pres">
      <dgm:prSet presAssocID="{FABEDF9A-6215-4D55-929F-E5674764BDC5}" presName="parTxOnly" presStyleLbl="node1" presStyleIdx="2" presStyleCnt="3" custLinFactNeighborX="2745">
        <dgm:presLayoutVars>
          <dgm:bulletEnabled val="1"/>
        </dgm:presLayoutVars>
      </dgm:prSet>
      <dgm:spPr/>
    </dgm:pt>
  </dgm:ptLst>
  <dgm:cxnLst>
    <dgm:cxn modelId="{35B71565-E8E6-4BFC-A05E-29CE8285D5EB}" srcId="{0236A932-A980-4EA4-8BE1-6ADDA521D563}" destId="{5B1787B3-B3E3-448D-A569-A1E7112DACBA}" srcOrd="0" destOrd="0" parTransId="{C13CA824-3EE7-4637-BE03-1175D657A740}" sibTransId="{4F64869E-ADDE-471F-9CF0-E1F40411D04A}"/>
    <dgm:cxn modelId="{FA123B6F-F1E2-4337-9599-9E1BD7D35F81}" srcId="{0236A932-A980-4EA4-8BE1-6ADDA521D563}" destId="{FABEDF9A-6215-4D55-929F-E5674764BDC5}" srcOrd="2" destOrd="0" parTransId="{BBFE1ED8-46CA-4E3E-9FD7-13BB95E1238E}" sibTransId="{19C6989B-D502-475F-85E1-ECF2C863FED9}"/>
    <dgm:cxn modelId="{09AD90CD-DA6F-4412-922C-3C1828CD557D}" type="presOf" srcId="{4B32BE27-438A-4D35-910D-1D7F409F8EB0}" destId="{DA205152-376B-4FF9-B166-3ED6DA3CA8E7}" srcOrd="0" destOrd="0" presId="urn:microsoft.com/office/officeart/2005/8/layout/hChevron3"/>
    <dgm:cxn modelId="{50AD84CF-2FC1-431D-A08F-94C7EE2C1A3A}" type="presOf" srcId="{0236A932-A980-4EA4-8BE1-6ADDA521D563}" destId="{95A6FC3C-BBDD-4ED4-B355-64C67EFFE326}" srcOrd="0" destOrd="0" presId="urn:microsoft.com/office/officeart/2005/8/layout/hChevron3"/>
    <dgm:cxn modelId="{E68587D1-AE06-4FAA-AB1F-3D01E99BE08F}" type="presOf" srcId="{FABEDF9A-6215-4D55-929F-E5674764BDC5}" destId="{C085D4F0-CD88-4DDD-8397-88BA3359DC84}" srcOrd="0" destOrd="0" presId="urn:microsoft.com/office/officeart/2005/8/layout/hChevron3"/>
    <dgm:cxn modelId="{C9CB99DD-5A92-4534-971D-3C4F48F2C867}" srcId="{0236A932-A980-4EA4-8BE1-6ADDA521D563}" destId="{4B32BE27-438A-4D35-910D-1D7F409F8EB0}" srcOrd="1" destOrd="0" parTransId="{B11FCFC7-AA7E-4317-8DC1-9245B2F52FCD}" sibTransId="{379BBBC6-8792-45DA-AB03-0CE5A4F7B0CE}"/>
    <dgm:cxn modelId="{E13D03FD-C39B-4B9D-8723-5CD3FCBFE578}" type="presOf" srcId="{5B1787B3-B3E3-448D-A569-A1E7112DACBA}" destId="{6A780557-965D-4CDB-AF4F-FB257A4E4E4B}" srcOrd="0" destOrd="0" presId="urn:microsoft.com/office/officeart/2005/8/layout/hChevron3"/>
    <dgm:cxn modelId="{57EB7E85-3993-43B6-BF1D-EDC95F2B3357}" type="presParOf" srcId="{95A6FC3C-BBDD-4ED4-B355-64C67EFFE326}" destId="{6A780557-965D-4CDB-AF4F-FB257A4E4E4B}" srcOrd="0" destOrd="0" presId="urn:microsoft.com/office/officeart/2005/8/layout/hChevron3"/>
    <dgm:cxn modelId="{1C2BA9F6-33E6-41C7-94F7-D71C21F443E5}" type="presParOf" srcId="{95A6FC3C-BBDD-4ED4-B355-64C67EFFE326}" destId="{33095A5B-8B71-4B22-B684-EE333254005E}" srcOrd="1" destOrd="0" presId="urn:microsoft.com/office/officeart/2005/8/layout/hChevron3"/>
    <dgm:cxn modelId="{EDA938A9-1306-4346-AB5E-5EFCC28275A7}" type="presParOf" srcId="{95A6FC3C-BBDD-4ED4-B355-64C67EFFE326}" destId="{DA205152-376B-4FF9-B166-3ED6DA3CA8E7}" srcOrd="2" destOrd="0" presId="urn:microsoft.com/office/officeart/2005/8/layout/hChevron3"/>
    <dgm:cxn modelId="{0BFFC5DF-F616-4A0D-A264-F0FDB6BD3A1E}" type="presParOf" srcId="{95A6FC3C-BBDD-4ED4-B355-64C67EFFE326}" destId="{1E31B466-5BA9-40CF-9C93-FEDA75DA3E64}" srcOrd="3" destOrd="0" presId="urn:microsoft.com/office/officeart/2005/8/layout/hChevron3"/>
    <dgm:cxn modelId="{5D4DFE26-A087-4D8E-ADE8-45DBB951BF91}" type="presParOf" srcId="{95A6FC3C-BBDD-4ED4-B355-64C67EFFE326}" destId="{C085D4F0-CD88-4DDD-8397-88BA3359DC8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80557-965D-4CDB-AF4F-FB257A4E4E4B}">
      <dsp:nvSpPr>
        <dsp:cNvPr id="0" name=""/>
        <dsp:cNvSpPr/>
      </dsp:nvSpPr>
      <dsp:spPr>
        <a:xfrm>
          <a:off x="0" y="2316627"/>
          <a:ext cx="3080559" cy="12322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accent2">
                  <a:lumMod val="50000"/>
                </a:schemeClr>
              </a:solidFill>
            </a:rPr>
            <a:t>IESKATS</a:t>
          </a:r>
          <a:br>
            <a:rPr lang="lv-LV" sz="3900" kern="1200" dirty="0"/>
          </a:br>
          <a:r>
            <a:rPr lang="lv-LV" sz="2000" kern="1200" dirty="0"/>
            <a:t>(</a:t>
          </a:r>
          <a:r>
            <a:rPr lang="lv-LV" sz="2000" kern="1200" dirty="0" err="1"/>
            <a:t>insights</a:t>
          </a:r>
          <a:r>
            <a:rPr lang="lv-LV" sz="2000" kern="1200" dirty="0"/>
            <a:t>)</a:t>
          </a:r>
        </a:p>
      </dsp:txBody>
      <dsp:txXfrm>
        <a:off x="0" y="2316627"/>
        <a:ext cx="2772503" cy="1232223"/>
      </dsp:txXfrm>
    </dsp:sp>
    <dsp:sp modelId="{DA205152-376B-4FF9-B166-3ED6DA3CA8E7}">
      <dsp:nvSpPr>
        <dsp:cNvPr id="0" name=""/>
        <dsp:cNvSpPr/>
      </dsp:nvSpPr>
      <dsp:spPr>
        <a:xfrm>
          <a:off x="2469430" y="2316627"/>
          <a:ext cx="3080559" cy="1232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solidFill>
                <a:schemeClr val="accent2">
                  <a:lumMod val="50000"/>
                </a:schemeClr>
              </a:solidFill>
            </a:rPr>
            <a:t>PĒTĪJUMS</a:t>
          </a:r>
          <a:br>
            <a:rPr lang="lv-LV" sz="3100" kern="1200" dirty="0"/>
          </a:br>
          <a:r>
            <a:rPr lang="lv-LV" sz="2000" kern="1200" dirty="0"/>
            <a:t>(</a:t>
          </a:r>
          <a:r>
            <a:rPr lang="lv-LV" sz="2000" kern="1200" dirty="0" err="1"/>
            <a:t>research</a:t>
          </a:r>
          <a:r>
            <a:rPr lang="lv-LV" sz="2000" kern="1200" dirty="0"/>
            <a:t>)</a:t>
          </a:r>
        </a:p>
      </dsp:txBody>
      <dsp:txXfrm>
        <a:off x="3085542" y="2316627"/>
        <a:ext cx="1848336" cy="1232223"/>
      </dsp:txXfrm>
    </dsp:sp>
    <dsp:sp modelId="{C085D4F0-CD88-4DDD-8397-88BA3359DC84}">
      <dsp:nvSpPr>
        <dsp:cNvPr id="0" name=""/>
        <dsp:cNvSpPr/>
      </dsp:nvSpPr>
      <dsp:spPr>
        <a:xfrm>
          <a:off x="4935941" y="2316627"/>
          <a:ext cx="3080559" cy="123222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77343" rIns="38672" bIns="77343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>
              <a:solidFill>
                <a:schemeClr val="accent2">
                  <a:lumMod val="50000"/>
                </a:schemeClr>
              </a:solidFill>
            </a:rPr>
            <a:t>IZNĀKUMS</a:t>
          </a:r>
          <a:br>
            <a:rPr lang="lv-LV" sz="2900" kern="1200" dirty="0"/>
          </a:br>
          <a:r>
            <a:rPr lang="lv-LV" sz="2000" kern="1200" dirty="0"/>
            <a:t>(</a:t>
          </a:r>
          <a:r>
            <a:rPr lang="lv-LV" sz="2000" kern="1200" dirty="0" err="1"/>
            <a:t>solution</a:t>
          </a:r>
          <a:r>
            <a:rPr lang="lv-LV" sz="2000" kern="1200" dirty="0"/>
            <a:t>)</a:t>
          </a:r>
        </a:p>
      </dsp:txBody>
      <dsp:txXfrm>
        <a:off x="5552053" y="2316627"/>
        <a:ext cx="1848336" cy="1232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00DA-7AE8-4E1C-A2A6-2DEF7F7F443C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03FBE-B258-4EC5-8B09-FB6E3431831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38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3FBE-B258-4EC5-8B09-FB6E3431831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483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6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642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377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121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3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252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198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247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21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3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88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13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442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741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982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531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1905-C939-481B-83CA-E1E7C45C3D8F}" type="datetimeFigureOut">
              <a:rPr lang="lv-LV" smtClean="0"/>
              <a:t>2019.10.16.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A25426-DFED-429A-8B75-9D6DDEDD0CD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77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0" Type="http://schemas.openxmlformats.org/officeDocument/2006/relationships/image" Target="../media/image23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030" y="2194560"/>
            <a:ext cx="9493868" cy="1645260"/>
          </a:xfrm>
        </p:spPr>
        <p:txBody>
          <a:bodyPr>
            <a:noAutofit/>
          </a:bodyPr>
          <a:lstStyle/>
          <a:p>
            <a:r>
              <a:rPr lang="lv-LV" sz="2800" dirty="0"/>
              <a:t>Multimediju dizaina </a:t>
            </a:r>
            <a:r>
              <a:rPr lang="lv-LV" sz="32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r>
              <a:rPr lang="lv-LV" sz="2800" dirty="0"/>
              <a:t> e-vides piedāvātās iespējas </a:t>
            </a:r>
            <a:r>
              <a:rPr lang="lv-LV" sz="3200" b="1" dirty="0">
                <a:solidFill>
                  <a:schemeClr val="accent2">
                    <a:lumMod val="75000"/>
                  </a:schemeClr>
                </a:solidFill>
              </a:rPr>
              <a:t>&gt;</a:t>
            </a:r>
            <a:br>
              <a:rPr lang="lv-LV" sz="2800" dirty="0"/>
            </a:br>
            <a:r>
              <a:rPr lang="lv-LV" sz="2800" dirty="0"/>
              <a:t> e-koncepta nepieciešamība uzņēmumam</a:t>
            </a:r>
            <a:br>
              <a:rPr lang="lv-LV" sz="2800" dirty="0"/>
            </a:br>
            <a:br>
              <a:rPr lang="lv-LV" sz="1600" dirty="0"/>
            </a:br>
            <a:r>
              <a:rPr lang="lv-LV" sz="1800" i="1" dirty="0">
                <a:solidFill>
                  <a:schemeClr val="accent3">
                    <a:lumMod val="75000"/>
                  </a:schemeClr>
                </a:solidFill>
              </a:rPr>
              <a:t>Ieskats semināru ciklā, stratēģijas izstrāde</a:t>
            </a:r>
            <a:endParaRPr lang="lv-LV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962" y="4402527"/>
            <a:ext cx="7766936" cy="1096899"/>
          </a:xfrm>
        </p:spPr>
        <p:txBody>
          <a:bodyPr>
            <a:normAutofit/>
          </a:bodyPr>
          <a:lstStyle/>
          <a:p>
            <a:r>
              <a:rPr lang="lv-LV" sz="3600" dirty="0">
                <a:solidFill>
                  <a:schemeClr val="tx1"/>
                </a:solidFill>
              </a:rPr>
              <a:t>ILZE DEŅISOVA</a:t>
            </a:r>
            <a:br>
              <a:rPr lang="lv-LV" sz="3600" dirty="0">
                <a:solidFill>
                  <a:schemeClr val="tx1"/>
                </a:solidFill>
              </a:rPr>
            </a:br>
            <a:r>
              <a:rPr lang="lv-LV" sz="1600" dirty="0"/>
              <a:t>MULTIMEDIJU DIZAINERE &amp; E- KONCEPTU IZSTRĀDĀTĀJA</a:t>
            </a:r>
            <a:endParaRPr lang="lv-LV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19" y="6062133"/>
            <a:ext cx="6072290" cy="5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3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12" y="482991"/>
            <a:ext cx="8596668" cy="628357"/>
          </a:xfrm>
        </p:spPr>
        <p:txBody>
          <a:bodyPr>
            <a:normAutofit/>
          </a:bodyPr>
          <a:lstStyle/>
          <a:p>
            <a:r>
              <a:rPr lang="lv-LV" sz="3200" dirty="0"/>
              <a:t>SECINĀJUMI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912" y="1491176"/>
            <a:ext cx="9282594" cy="5162843"/>
          </a:xfrm>
        </p:spPr>
        <p:txBody>
          <a:bodyPr>
            <a:normAutofit lnSpcReduction="10000"/>
          </a:bodyPr>
          <a:lstStyle/>
          <a:p>
            <a:r>
              <a:rPr lang="lv-LV" sz="1600" spc="300" dirty="0"/>
              <a:t>IZVIRZĪTA VIENA GALVENĀ PROBLĒMA, KURU RISINOT TIEK RASTS RADOŠS ATRISINĀJUMS</a:t>
            </a:r>
          </a:p>
          <a:p>
            <a:r>
              <a:rPr lang="lv-LV" sz="1600" spc="300" dirty="0"/>
              <a:t>MŪSDIENĀS VISS IR PAR KVALITATĪVU &amp; UZMANĪBU PIESAISTOŠU SATURU, VĒSTĪJUMU</a:t>
            </a:r>
          </a:p>
          <a:p>
            <a:r>
              <a:rPr lang="lv-LV" sz="1600" spc="300" dirty="0"/>
              <a:t>NE VIENMĒR UZŅĒMUMAM VAJAG SAVU SOC. MEDIJU PROFILU, WEB LAPU</a:t>
            </a:r>
          </a:p>
          <a:p>
            <a:r>
              <a:rPr lang="lv-LV" sz="1600" spc="300" dirty="0"/>
              <a:t>DEFINĒJIET SAVAS STIPRĀS, VĀJĀS PUSES, IZAICINĀJUMUS UN DRAUDUS</a:t>
            </a:r>
          </a:p>
          <a:p>
            <a:r>
              <a:rPr lang="lv-LV" sz="1600" spc="300" dirty="0"/>
              <a:t>MĒRĶAUDITORIJAI ATBILSTOŠS SATURS, PAKALPOJUMS</a:t>
            </a:r>
          </a:p>
          <a:p>
            <a:r>
              <a:rPr lang="lv-LV" sz="1600" spc="300" dirty="0"/>
              <a:t>SMEĻATIES IDEJAS NO CITIEM, BET NEATDARINIET</a:t>
            </a:r>
          </a:p>
          <a:p>
            <a:r>
              <a:rPr lang="lv-LV" sz="1600" spc="300" dirty="0"/>
              <a:t>ESI UNIKĀLS, ESI KAUT KĀ AIZSĀCĒJS, RISKĒ, NEBAIDIES KĻŪDĪTIES</a:t>
            </a:r>
          </a:p>
          <a:p>
            <a:r>
              <a:rPr lang="lv-LV" sz="1600" spc="300" dirty="0"/>
              <a:t>VISSVARĪGĀKAIS IR IESPAIDS, TAS TIKS NOVĒRTĒTS, IETEIKTS CITIEM</a:t>
            </a:r>
          </a:p>
          <a:p>
            <a:r>
              <a:rPr lang="lv-LV" sz="1600" spc="300" dirty="0"/>
              <a:t>ESIET MODERNI UN NEBAIDIETIES ATZĪT, JA TĀDI NEESAT </a:t>
            </a:r>
            <a:r>
              <a:rPr lang="lv-LV" sz="1200" i="1" spc="300" dirty="0"/>
              <a:t>(«Dzintars» kosmētika)</a:t>
            </a:r>
          </a:p>
          <a:p>
            <a:r>
              <a:rPr lang="lv-LV" sz="1600" spc="300" dirty="0"/>
              <a:t>«MAZĀK IR VAIRĀK»</a:t>
            </a:r>
          </a:p>
          <a:p>
            <a:r>
              <a:rPr lang="lv-LV" sz="1600" spc="300" dirty="0"/>
              <a:t>NEDAROET PAŠROCĪGI, SADARBOJATIES, UZTICATIES PROFESIONĀĻIEM</a:t>
            </a:r>
          </a:p>
          <a:p>
            <a:endParaRPr lang="lv-LV" sz="1600" spc="300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64" y="310101"/>
            <a:ext cx="2366690" cy="9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5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299048" cy="515815"/>
          </a:xfrm>
        </p:spPr>
        <p:txBody>
          <a:bodyPr>
            <a:normAutofit fontScale="90000"/>
          </a:bodyPr>
          <a:lstStyle/>
          <a:p>
            <a:r>
              <a:rPr lang="lv-LV" sz="3200" dirty="0"/>
              <a:t>SEMINĀRU IESPĒJAMĀS TĒMAS PADZIĻINĀTI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1272"/>
            <a:ext cx="8596668" cy="4749218"/>
          </a:xfrm>
        </p:spPr>
        <p:txBody>
          <a:bodyPr>
            <a:normAutofit fontScale="92500"/>
          </a:bodyPr>
          <a:lstStyle/>
          <a:p>
            <a:r>
              <a:rPr lang="lv-LV" dirty="0" err="1"/>
              <a:t>Web</a:t>
            </a:r>
            <a:r>
              <a:rPr lang="lv-LV" dirty="0"/>
              <a:t> lapu platformas kur un kāpēc, vai vispār vajag</a:t>
            </a:r>
          </a:p>
          <a:p>
            <a:r>
              <a:rPr lang="lv-LV" dirty="0"/>
              <a:t>Kādu saturu likt sociālajos portālos</a:t>
            </a:r>
          </a:p>
          <a:p>
            <a:r>
              <a:rPr lang="lv-LV" dirty="0"/>
              <a:t>Kā sagatavot info priekš dizainera ,</a:t>
            </a:r>
            <a:r>
              <a:rPr lang="lv-LV" dirty="0" err="1"/>
              <a:t>web</a:t>
            </a:r>
            <a:r>
              <a:rPr lang="lv-LV" dirty="0"/>
              <a:t> lapas, drukas materiāla vai sociālā portāla</a:t>
            </a:r>
          </a:p>
          <a:p>
            <a:r>
              <a:rPr lang="lv-LV" dirty="0"/>
              <a:t>Sliktie un labie </a:t>
            </a:r>
            <a:r>
              <a:rPr lang="lv-LV" dirty="0" err="1"/>
              <a:t>web</a:t>
            </a:r>
            <a:r>
              <a:rPr lang="lv-LV" dirty="0"/>
              <a:t> lapu, soc. portālu piemēri izpratnei un iedvesmai</a:t>
            </a:r>
          </a:p>
          <a:p>
            <a:r>
              <a:rPr lang="lv-LV" dirty="0"/>
              <a:t>Uzņēmumu veiksmes stāsti, paraugi no kuriem mācīties</a:t>
            </a:r>
          </a:p>
          <a:p>
            <a:r>
              <a:rPr lang="lv-LV" dirty="0"/>
              <a:t>Reāla pieredze, kļūdas, veidojot savus un piedaloties citu biznesu izaugsmē</a:t>
            </a:r>
          </a:p>
          <a:p>
            <a:r>
              <a:rPr lang="lv-LV" dirty="0"/>
              <a:t>Sociālo portālu maksas reklāmas, cik efektīvas, </a:t>
            </a:r>
            <a:r>
              <a:rPr lang="lv-LV" dirty="0" err="1"/>
              <a:t>influenceru</a:t>
            </a:r>
            <a:r>
              <a:rPr lang="lv-LV" dirty="0"/>
              <a:t> piesaiste</a:t>
            </a:r>
          </a:p>
          <a:p>
            <a:r>
              <a:rPr lang="lv-LV" dirty="0"/>
              <a:t>Kā ievākt savu sociālo profilu statistiku, kur to meklēt un kā pielietot biznesa labā</a:t>
            </a:r>
          </a:p>
          <a:p>
            <a:r>
              <a:rPr lang="lv-LV" dirty="0"/>
              <a:t>Kuras sociālo mediju platformas izmantot un kādam nolūkam tās paredzētas</a:t>
            </a:r>
          </a:p>
          <a:p>
            <a:r>
              <a:rPr lang="lv-LV" dirty="0"/>
              <a:t>Kādas jaunās </a:t>
            </a:r>
            <a:r>
              <a:rPr lang="lv-LV" dirty="0" err="1"/>
              <a:t>tehnologijas</a:t>
            </a:r>
            <a:r>
              <a:rPr lang="lv-LV" dirty="0"/>
              <a:t>, aplikācijas utt. lietot, lai panāktu biznesa atpazīstamību. Kā tās strādā un ko dod (</a:t>
            </a:r>
            <a:r>
              <a:rPr lang="lv-LV" dirty="0" err="1"/>
              <a:t>Tripadvisor</a:t>
            </a:r>
            <a:r>
              <a:rPr lang="lv-LV" dirty="0"/>
              <a:t>, </a:t>
            </a:r>
            <a:r>
              <a:rPr lang="lv-LV" dirty="0" err="1"/>
              <a:t>Geocaching</a:t>
            </a:r>
            <a:r>
              <a:rPr lang="lv-LV" dirty="0"/>
              <a:t>, Google </a:t>
            </a:r>
            <a:r>
              <a:rPr lang="lv-LV" dirty="0" err="1"/>
              <a:t>reviews</a:t>
            </a:r>
            <a:r>
              <a:rPr lang="lv-LV" dirty="0"/>
              <a:t> utt.)</a:t>
            </a:r>
          </a:p>
          <a:p>
            <a:r>
              <a:rPr lang="lv-LV" dirty="0"/>
              <a:t>Daudz </a:t>
            </a:r>
            <a:r>
              <a:rPr lang="lv-LV"/>
              <a:t>kas cits</a:t>
            </a:r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9847385" y="6220490"/>
            <a:ext cx="206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spc="600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66423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001" y="303671"/>
            <a:ext cx="3327264" cy="638666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MANA PIEREDZE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1" y="1426566"/>
            <a:ext cx="1539314" cy="153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6" b="12204"/>
          <a:stretch/>
        </p:blipFill>
        <p:spPr>
          <a:xfrm>
            <a:off x="3475882" y="1486664"/>
            <a:ext cx="2951701" cy="840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22" y="3792287"/>
            <a:ext cx="1714500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93" y="2701419"/>
            <a:ext cx="1413098" cy="1406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11" y="3397704"/>
            <a:ext cx="1539314" cy="1189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86" y="5662799"/>
            <a:ext cx="3070989" cy="680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23" y="2327505"/>
            <a:ext cx="1826278" cy="10701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3" y="3104775"/>
            <a:ext cx="1792610" cy="801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4699203"/>
            <a:ext cx="2545569" cy="5775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97" y="1426566"/>
            <a:ext cx="1194562" cy="9568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94" y="4295716"/>
            <a:ext cx="1598148" cy="900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26" y="5116539"/>
            <a:ext cx="1903856" cy="15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7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2468" r="3649" b="2661"/>
          <a:stretch/>
        </p:blipFill>
        <p:spPr>
          <a:xfrm>
            <a:off x="1786590" y="506437"/>
            <a:ext cx="6344533" cy="3913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34" y="4714885"/>
            <a:ext cx="8778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>
                <a:solidFill>
                  <a:schemeClr val="accent4">
                    <a:lumMod val="75000"/>
                  </a:schemeClr>
                </a:solidFill>
              </a:rPr>
              <a:t>&gt; DEFINĪCIJA</a:t>
            </a:r>
            <a:r>
              <a:rPr lang="lv-LV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lv-LV" dirty="0">
                <a:solidFill>
                  <a:schemeClr val="accent4">
                    <a:lumMod val="75000"/>
                  </a:schemeClr>
                </a:solidFill>
              </a:rPr>
              <a:t>tas ir teksta, grafikas, skaņas, animācijas un video kombinācija, lai efektīvi idejas pasniegtu savai mērķauditorijai.</a:t>
            </a:r>
          </a:p>
          <a:p>
            <a:endParaRPr lang="lv-LV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Ļoti spēcīgs palīgs biznesa attīstībai, atpazīstamībai un </a:t>
            </a:r>
            <a:r>
              <a:rPr lang="lv-LV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veiksmīgai, ilgtspējīgai</a:t>
            </a:r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izaugsmei!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856" y="801858"/>
            <a:ext cx="2919051" cy="844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800" dirty="0"/>
              <a:t>Kas ir MULTIMEDIJS?</a:t>
            </a:r>
          </a:p>
        </p:txBody>
      </p:sp>
    </p:spTree>
    <p:extLst>
      <p:ext uri="{BB962C8B-B14F-4D97-AF65-F5344CB8AC3E}">
        <p14:creationId xmlns:p14="http://schemas.microsoft.com/office/powerpoint/2010/main" val="27023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49301" y="2293474"/>
            <a:ext cx="3197345" cy="2777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DIZAINS</a:t>
            </a:r>
          </a:p>
          <a:p>
            <a:r>
              <a:rPr lang="lv-LV" dirty="0"/>
              <a:t>KOMUNIKĀCIJA</a:t>
            </a:r>
          </a:p>
          <a:p>
            <a:r>
              <a:rPr lang="lv-LV" dirty="0"/>
              <a:t>MĀRKETINGS</a:t>
            </a:r>
          </a:p>
          <a:p>
            <a:r>
              <a:rPr lang="lv-LV" dirty="0"/>
              <a:t>PROGRAMMĒŠANA</a:t>
            </a:r>
          </a:p>
          <a:p>
            <a:r>
              <a:rPr lang="lv-LV" dirty="0"/>
              <a:t>MEDIJU TEHNOLOĢIJAS</a:t>
            </a:r>
          </a:p>
          <a:p>
            <a:r>
              <a:rPr lang="lv-LV" dirty="0"/>
              <a:t>PROJEKTU VADĪŠANA</a:t>
            </a:r>
          </a:p>
          <a:p>
            <a:r>
              <a:rPr lang="lv-LV" dirty="0"/>
              <a:t>KOMERCIJA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1257" y="731520"/>
            <a:ext cx="7035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MULTIMEDIJU &amp; E-KONCEPTA IZTRĀDES AIZKULISES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63346" y="5070646"/>
            <a:ext cx="3045458" cy="824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4800" dirty="0">
                <a:solidFill>
                  <a:schemeClr val="accent1">
                    <a:lumMod val="75000"/>
                  </a:schemeClr>
                </a:solidFill>
              </a:rPr>
              <a:t>KONCEPTS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44" y="2293474"/>
            <a:ext cx="7013061" cy="27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7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49" y="579112"/>
            <a:ext cx="1710414" cy="657519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Alegreya Sans Black" panose="00000A00000000000000" pitchFamily="2" charset="-70"/>
              </a:rPr>
              <a:t>DIZAINS</a:t>
            </a:r>
            <a:br>
              <a:rPr lang="lv-LV" dirty="0"/>
            </a:b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1" y="1267409"/>
            <a:ext cx="1551550" cy="1183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4" t="2000" r="15479" b="8698"/>
          <a:stretch/>
        </p:blipFill>
        <p:spPr>
          <a:xfrm>
            <a:off x="230929" y="2678535"/>
            <a:ext cx="2572834" cy="1996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6463" y="4306030"/>
            <a:ext cx="1758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bg1"/>
                </a:solidFill>
              </a:rPr>
              <a:t>IEPAKOJUMS</a:t>
            </a:r>
            <a:endParaRPr lang="lv-LV" sz="1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14" y="584646"/>
            <a:ext cx="3257982" cy="2046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66" y="580122"/>
            <a:ext cx="2051724" cy="409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" b="6181"/>
          <a:stretch/>
        </p:blipFill>
        <p:spPr>
          <a:xfrm>
            <a:off x="7810650" y="579112"/>
            <a:ext cx="1734807" cy="1545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5989" r="13828" b="56512"/>
          <a:stretch/>
        </p:blipFill>
        <p:spPr>
          <a:xfrm>
            <a:off x="2841948" y="2667061"/>
            <a:ext cx="1571108" cy="20083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441628">
            <a:off x="2836655" y="1994366"/>
            <a:ext cx="1501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/>
              <a:t>MĀJASLAPA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7810650" y="2163644"/>
            <a:ext cx="1734807" cy="25117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9730"/>
          <a:stretch/>
        </p:blipFill>
        <p:spPr>
          <a:xfrm>
            <a:off x="4473525" y="2678535"/>
            <a:ext cx="1139483" cy="19968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8" y="4722666"/>
            <a:ext cx="1987623" cy="1987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1" r="3517" b="39203"/>
          <a:stretch/>
        </p:blipFill>
        <p:spPr>
          <a:xfrm>
            <a:off x="463812" y="4722666"/>
            <a:ext cx="4009293" cy="1987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b="13779"/>
          <a:stretch/>
        </p:blipFill>
        <p:spPr>
          <a:xfrm>
            <a:off x="6535973" y="4728657"/>
            <a:ext cx="2693522" cy="19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2" y="232495"/>
            <a:ext cx="2881792" cy="572085"/>
          </a:xfrm>
        </p:spPr>
        <p:txBody>
          <a:bodyPr>
            <a:normAutofit fontScale="90000"/>
          </a:bodyPr>
          <a:lstStyle/>
          <a:p>
            <a:r>
              <a:rPr lang="lv-LV" sz="3200" dirty="0"/>
              <a:t>KOMUNIKĀCIJA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84" y="1004079"/>
            <a:ext cx="5513495" cy="560179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4910" y="1387678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! SVARĪGI UZSTĀDĪT MĒRĶI &amp; UZDEVUMU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4914" y="2460731"/>
            <a:ext cx="46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v-LV"/>
            </a:defPPr>
          </a:lstStyle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! VISUR IZCELT SAVAS STIPRĀS PUSES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913" y="3548186"/>
            <a:ext cx="502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! KLIENTU APKALOPŠANA AUGSTĀKAJĀ LĪMENĪ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912" y="4606837"/>
            <a:ext cx="52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! SVARĪGS VĒSTĪJUMS, IEPĪTS STĀSTS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911" y="4976169"/>
            <a:ext cx="52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! KODOLĪGA, VISIEM SAPROTAMA INFORMĀCIJA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910" y="5306108"/>
            <a:ext cx="52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>
                    <a:lumMod val="50000"/>
                  </a:schemeClr>
                </a:solidFill>
              </a:rPr>
              <a:t>! STILS, KĀDĀ UZRUNĀSIET MĒRĶAUDITORIJU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68086" y="4283672"/>
            <a:ext cx="2096087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TELEFONS</a:t>
            </a:r>
          </a:p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E-PASTS</a:t>
            </a:r>
          </a:p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TIKŠANĀS</a:t>
            </a:r>
          </a:p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SKYPE, WHATSAPP</a:t>
            </a:r>
          </a:p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WEB ČATS</a:t>
            </a:r>
          </a:p>
          <a:p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SOC.MEDIJU ZIŅAS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50637" y="892025"/>
            <a:ext cx="38826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TIEŠA, PUBLISKA KOMUNICĒŠANA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ĀTRA REAĢĒŠANA</a:t>
            </a:r>
            <a:endParaRPr lang="lv-LV" sz="1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lv-LV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ATSAUKSMES ZELTA VĒRTĒ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 IZCELIET TĀS</a:t>
            </a:r>
          </a:p>
          <a:p>
            <a:endParaRPr lang="lv-LV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KLIENTS SVARĪGĀKS PAR VISU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IEKLAUSIES VIŅĀ</a:t>
            </a:r>
          </a:p>
          <a:p>
            <a:endParaRPr lang="lv-LV" sz="16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lv-LV" sz="1600" dirty="0">
                <a:solidFill>
                  <a:schemeClr val="accent4">
                    <a:lumMod val="75000"/>
                  </a:schemeClr>
                </a:solidFill>
              </a:rPr>
              <a:t>NEZAUDĒJIET CILVĒCĪBU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lv-LV" sz="160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ATZĪSTIET SAVAS </a:t>
            </a:r>
            <a:r>
              <a:rPr lang="lv-LV" sz="16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KĻŪDAS, RISINIET TĀS</a:t>
            </a:r>
            <a:endParaRPr lang="lv-LV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018" y="319266"/>
            <a:ext cx="2501964" cy="614290"/>
          </a:xfrm>
        </p:spPr>
        <p:txBody>
          <a:bodyPr>
            <a:normAutofit fontScale="90000"/>
          </a:bodyPr>
          <a:lstStyle/>
          <a:p>
            <a:r>
              <a:rPr lang="lv-LV" dirty="0"/>
              <a:t>MĀRKETINGS</a:t>
            </a:r>
            <a:br>
              <a:rPr lang="lv-LV" dirty="0"/>
            </a:b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2" y="1077722"/>
            <a:ext cx="4342090" cy="2328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912" y="4009292"/>
            <a:ext cx="5744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Vai zināji, ka viens no jaunākajiem mārketinga veidiem visā pasaulē ir </a:t>
            </a:r>
            <a:r>
              <a:rPr lang="lv-LV" b="1" i="1" dirty="0" err="1"/>
              <a:t>influenceru</a:t>
            </a:r>
            <a:r>
              <a:rPr lang="lv-LV" dirty="0"/>
              <a:t> jeb viedokļu līderu </a:t>
            </a:r>
            <a:r>
              <a:rPr lang="lv-LV" i="1" dirty="0"/>
              <a:t>mārketings</a:t>
            </a:r>
            <a:r>
              <a:rPr lang="lv-LV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7287" y="1096052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#MIRKĻBIRKAS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8161" y="1572215"/>
            <a:ext cx="205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@UZŅĒMUMS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 b="38706"/>
          <a:stretch/>
        </p:blipFill>
        <p:spPr>
          <a:xfrm>
            <a:off x="5639019" y="3750936"/>
            <a:ext cx="3786335" cy="1181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4702" y="2368006"/>
            <a:ext cx="225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#RAŽOTSLATVIJĀ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1848" y="2979131"/>
            <a:ext cx="216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#MAZĀKATKRITUMU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4826" y="5432808"/>
            <a:ext cx="460702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Budžeta plānošana- MĀRKETINGA IZMAKSAS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3490" y="6119765"/>
            <a:ext cx="106196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MAKSAS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0118" y="6119765"/>
            <a:ext cx="136456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BEZMAKSAS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9708" y="1035518"/>
            <a:ext cx="285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KURU? KĀPĒC?</a:t>
            </a:r>
          </a:p>
        </p:txBody>
      </p:sp>
    </p:spTree>
    <p:extLst>
      <p:ext uri="{BB962C8B-B14F-4D97-AF65-F5344CB8AC3E}">
        <p14:creationId xmlns:p14="http://schemas.microsoft.com/office/powerpoint/2010/main" val="313935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1" y="919613"/>
            <a:ext cx="8690708" cy="4888523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3480624"/>
              </p:ext>
            </p:extLst>
          </p:nvPr>
        </p:nvGraphicFramePr>
        <p:xfrm>
          <a:off x="1012873" y="2875396"/>
          <a:ext cx="8016501" cy="5865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2873" y="289137"/>
            <a:ext cx="7652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pc="300" dirty="0"/>
              <a:t>DEFINĒJIET SAVA UZŅĒMUMA  </a:t>
            </a:r>
            <a:r>
              <a:rPr lang="lv-LV" sz="2400" b="1" spc="600" dirty="0"/>
              <a:t>P R O B L Ē M U</a:t>
            </a:r>
            <a:endParaRPr lang="lv-LV" b="1" spc="600" dirty="0"/>
          </a:p>
        </p:txBody>
      </p:sp>
    </p:spTree>
    <p:extLst>
      <p:ext uri="{BB962C8B-B14F-4D97-AF65-F5344CB8AC3E}">
        <p14:creationId xmlns:p14="http://schemas.microsoft.com/office/powerpoint/2010/main" val="23740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4" y="238369"/>
            <a:ext cx="8596668" cy="13208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/>
              <a:t>NEAKTĪVI SOCIĀLO MEDIJU PROFILI VAI TO NAV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7604" y="102727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>
                <a:solidFill>
                  <a:schemeClr val="accent2">
                    <a:lumMod val="75000"/>
                  </a:schemeClr>
                </a:solidFill>
              </a:rPr>
              <a:t>TRŪKST PIRCĒJU/SEKOTĀJU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694" y="1845213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>
                <a:solidFill>
                  <a:srgbClr val="00B050"/>
                </a:solidFill>
              </a:rPr>
              <a:t>PIEKLIBO VIZUĀLĀ IDENTITĀTE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6593" y="2670523"/>
            <a:ext cx="7246795" cy="492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/>
              <a:t>NAV MĀJASLAPAS, E-VEIKALA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6593" y="6240252"/>
            <a:ext cx="5526232" cy="927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/>
              <a:t>VĒLME BŪT ATPAZĪSTAMĀKIEM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75054" y="3260531"/>
            <a:ext cx="8596668" cy="633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>
                <a:solidFill>
                  <a:srgbClr val="00B050"/>
                </a:solidFill>
              </a:rPr>
              <a:t>NAV REKLĀMAS MATERIĀLU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8692" y="4020666"/>
            <a:ext cx="9958735" cy="584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/>
              <a:t>TRŪKST KVALITATĪVA VIZUĀLĀ MATERIĀLA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62794" y="4729148"/>
            <a:ext cx="8596668" cy="546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>
                <a:solidFill>
                  <a:schemeClr val="accent2">
                    <a:lumMod val="75000"/>
                  </a:schemeClr>
                </a:solidFill>
              </a:rPr>
              <a:t>KĀ PASNIEGT SAVU PRODUKCIJU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7379" y="5450959"/>
            <a:ext cx="8596668" cy="546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ü"/>
            </a:pPr>
            <a:r>
              <a:rPr lang="lv-LV" sz="2800" dirty="0">
                <a:solidFill>
                  <a:srgbClr val="00B050"/>
                </a:solidFill>
              </a:rPr>
              <a:t>NAV AKTUALITĀTE</a:t>
            </a:r>
          </a:p>
        </p:txBody>
      </p:sp>
    </p:spTree>
    <p:extLst>
      <p:ext uri="{BB962C8B-B14F-4D97-AF65-F5344CB8AC3E}">
        <p14:creationId xmlns:p14="http://schemas.microsoft.com/office/powerpoint/2010/main" val="8533329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472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Alegreya Sans Black</vt:lpstr>
      <vt:lpstr>Arial</vt:lpstr>
      <vt:lpstr>Calibri</vt:lpstr>
      <vt:lpstr>Trebuchet MS</vt:lpstr>
      <vt:lpstr>Wingdings</vt:lpstr>
      <vt:lpstr>Wingdings 3</vt:lpstr>
      <vt:lpstr>Facet</vt:lpstr>
      <vt:lpstr>Multimediju dizaina &gt; e-vides piedāvātās iespējas &gt;  e-koncepta nepieciešamība uzņēmumam  Ieskats semināru ciklā, stratēģijas izstrāde</vt:lpstr>
      <vt:lpstr>MANA PIEREDZE</vt:lpstr>
      <vt:lpstr>PowerPoint Presentation</vt:lpstr>
      <vt:lpstr>PowerPoint Presentation</vt:lpstr>
      <vt:lpstr>DIZAINS </vt:lpstr>
      <vt:lpstr>KOMUNIKĀCIJA</vt:lpstr>
      <vt:lpstr>MĀRKETINGS </vt:lpstr>
      <vt:lpstr>PowerPoint Presentation</vt:lpstr>
      <vt:lpstr>NEAKTĪVI SOCIĀLO MEDIJU PROFILI VAI TO NAV</vt:lpstr>
      <vt:lpstr>SECINĀJUMI</vt:lpstr>
      <vt:lpstr>SEMINĀRU IESPĒJAMĀS TĒMAS PADZIĻINĀTI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„Soli pa solim karjeras ceļš, lai laikus sagatavotos savai sapņu profesijai”</dc:title>
  <dc:creator>Ilze Denisova</dc:creator>
  <cp:lastModifiedBy>Vija Karvele</cp:lastModifiedBy>
  <cp:revision>160</cp:revision>
  <dcterms:created xsi:type="dcterms:W3CDTF">2018-01-21T13:44:53Z</dcterms:created>
  <dcterms:modified xsi:type="dcterms:W3CDTF">2019-10-16T06:47:03Z</dcterms:modified>
</cp:coreProperties>
</file>