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0"/>
  </p:notesMasterIdLst>
  <p:handoutMasterIdLst>
    <p:handoutMasterId r:id="rId81"/>
  </p:handoutMasterIdLst>
  <p:sldIdLst>
    <p:sldId id="256" r:id="rId5"/>
    <p:sldId id="412" r:id="rId6"/>
    <p:sldId id="621" r:id="rId7"/>
    <p:sldId id="622" r:id="rId8"/>
    <p:sldId id="623" r:id="rId9"/>
    <p:sldId id="394" r:id="rId10"/>
    <p:sldId id="557" r:id="rId11"/>
    <p:sldId id="625" r:id="rId12"/>
    <p:sldId id="618" r:id="rId13"/>
    <p:sldId id="619" r:id="rId14"/>
    <p:sldId id="620" r:id="rId15"/>
    <p:sldId id="558" r:id="rId16"/>
    <p:sldId id="626" r:id="rId17"/>
    <p:sldId id="559" r:id="rId18"/>
    <p:sldId id="563" r:id="rId19"/>
    <p:sldId id="564" r:id="rId20"/>
    <p:sldId id="565" r:id="rId21"/>
    <p:sldId id="566" r:id="rId22"/>
    <p:sldId id="567" r:id="rId23"/>
    <p:sldId id="568" r:id="rId24"/>
    <p:sldId id="624" r:id="rId25"/>
    <p:sldId id="569" r:id="rId26"/>
    <p:sldId id="505" r:id="rId27"/>
    <p:sldId id="512" r:id="rId28"/>
    <p:sldId id="516" r:id="rId29"/>
    <p:sldId id="511" r:id="rId30"/>
    <p:sldId id="507" r:id="rId31"/>
    <p:sldId id="510" r:id="rId32"/>
    <p:sldId id="514" r:id="rId33"/>
    <p:sldId id="520" r:id="rId34"/>
    <p:sldId id="521" r:id="rId35"/>
    <p:sldId id="570" r:id="rId36"/>
    <p:sldId id="571" r:id="rId37"/>
    <p:sldId id="572" r:id="rId38"/>
    <p:sldId id="573" r:id="rId39"/>
    <p:sldId id="574" r:id="rId40"/>
    <p:sldId id="575" r:id="rId41"/>
    <p:sldId id="576" r:id="rId42"/>
    <p:sldId id="577" r:id="rId43"/>
    <p:sldId id="578" r:id="rId44"/>
    <p:sldId id="579" r:id="rId45"/>
    <p:sldId id="580" r:id="rId46"/>
    <p:sldId id="533" r:id="rId47"/>
    <p:sldId id="534" r:id="rId48"/>
    <p:sldId id="582" r:id="rId49"/>
    <p:sldId id="583" r:id="rId50"/>
    <p:sldId id="584" r:id="rId51"/>
    <p:sldId id="585" r:id="rId52"/>
    <p:sldId id="589" r:id="rId53"/>
    <p:sldId id="590" r:id="rId54"/>
    <p:sldId id="591" r:id="rId55"/>
    <p:sldId id="592" r:id="rId56"/>
    <p:sldId id="593" r:id="rId57"/>
    <p:sldId id="594" r:id="rId58"/>
    <p:sldId id="595" r:id="rId59"/>
    <p:sldId id="596" r:id="rId60"/>
    <p:sldId id="597" r:id="rId61"/>
    <p:sldId id="599" r:id="rId62"/>
    <p:sldId id="600" r:id="rId63"/>
    <p:sldId id="601" r:id="rId64"/>
    <p:sldId id="602" r:id="rId65"/>
    <p:sldId id="603" r:id="rId66"/>
    <p:sldId id="604" r:id="rId67"/>
    <p:sldId id="605" r:id="rId68"/>
    <p:sldId id="606" r:id="rId69"/>
    <p:sldId id="607" r:id="rId70"/>
    <p:sldId id="608" r:id="rId71"/>
    <p:sldId id="609" r:id="rId72"/>
    <p:sldId id="610" r:id="rId73"/>
    <p:sldId id="611" r:id="rId74"/>
    <p:sldId id="612" r:id="rId75"/>
    <p:sldId id="613" r:id="rId76"/>
    <p:sldId id="614" r:id="rId77"/>
    <p:sldId id="615" r:id="rId78"/>
    <p:sldId id="627"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5294" autoAdjust="0"/>
  </p:normalViewPr>
  <p:slideViewPr>
    <p:cSldViewPr snapToGrid="0">
      <p:cViewPr varScale="1">
        <p:scale>
          <a:sx n="115" d="100"/>
          <a:sy n="115" d="100"/>
        </p:scale>
        <p:origin x="258" y="96"/>
      </p:cViewPr>
      <p:guideLst>
        <p:guide pos="3840"/>
        <p:guide orient="horz" pos="2160"/>
      </p:guideLst>
    </p:cSldViewPr>
  </p:slideViewPr>
  <p:notesTextViewPr>
    <p:cViewPr>
      <p:scale>
        <a:sx n="1" d="1"/>
        <a:sy n="1" d="1"/>
      </p:scale>
      <p:origin x="0" y="0"/>
    </p:cViewPr>
  </p:notesTextViewPr>
  <p:sorterViewPr>
    <p:cViewPr>
      <p:scale>
        <a:sx n="100" d="100"/>
        <a:sy n="100" d="100"/>
      </p:scale>
      <p:origin x="0" y="-1398"/>
    </p:cViewPr>
  </p:sorter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eg"/><Relationship Id="rId5" Type="http://schemas.openxmlformats.org/officeDocument/2006/relationships/image" Target="../media/image51.jpeg"/><Relationship Id="rId4" Type="http://schemas.openxmlformats.org/officeDocument/2006/relationships/image" Target="../media/image5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eg"/><Relationship Id="rId5" Type="http://schemas.openxmlformats.org/officeDocument/2006/relationships/image" Target="../media/image51.jpe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A1347-8F89-498E-AA01-FCE7C8269F1A}"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E909087B-62AD-43C5-9E95-992A7F532D7A}">
      <dgm:prSet phldrT="[Text]" custT="1"/>
      <dgm:spPr/>
      <dgm:t>
        <a:bodyPr/>
        <a:lstStyle/>
        <a:p>
          <a:r>
            <a:rPr lang="lv-LV" sz="2500" noProof="0" dirty="0" smtClean="0">
              <a:latin typeface="Cambria" panose="02040503050406030204" pitchFamily="18" charset="0"/>
            </a:rPr>
            <a:t>Kultūras mantojums</a:t>
          </a:r>
          <a:endParaRPr lang="en-GB" sz="2500" noProof="0" dirty="0">
            <a:latin typeface="Cambria" panose="02040503050406030204" pitchFamily="18" charset="0"/>
          </a:endParaRPr>
        </a:p>
      </dgm:t>
    </dgm:pt>
    <dgm:pt modelId="{A1D04694-B064-481B-9EA6-F9EB17D2C091}" type="parTrans" cxnId="{ABB74CEE-B395-4998-A1BD-7BE684EABD96}">
      <dgm:prSet/>
      <dgm:spPr/>
      <dgm:t>
        <a:bodyPr/>
        <a:lstStyle/>
        <a:p>
          <a:endParaRPr lang="en-US" sz="1800">
            <a:latin typeface="Cambria" panose="02040503050406030204" pitchFamily="18" charset="0"/>
          </a:endParaRPr>
        </a:p>
      </dgm:t>
    </dgm:pt>
    <dgm:pt modelId="{09577C71-12AA-4D1B-B6E5-45D652C94170}" type="sibTrans" cxnId="{ABB74CEE-B395-4998-A1BD-7BE684EABD96}">
      <dgm:prSet/>
      <dgm:spPr/>
      <dgm:t>
        <a:bodyPr/>
        <a:lstStyle/>
        <a:p>
          <a:endParaRPr lang="en-US" sz="1800">
            <a:latin typeface="Cambria" panose="02040503050406030204" pitchFamily="18" charset="0"/>
          </a:endParaRPr>
        </a:p>
      </dgm:t>
    </dgm:pt>
    <dgm:pt modelId="{B281CE49-8CC1-4A6A-A242-D6A7E9E82DDC}">
      <dgm:prSet phldrT="[Text]" custT="1"/>
      <dgm:spPr/>
      <dgm:t>
        <a:bodyPr/>
        <a:lstStyle/>
        <a:p>
          <a:r>
            <a:rPr lang="lv-LV" sz="2800" noProof="0" dirty="0" smtClean="0">
              <a:latin typeface="Cambria" panose="02040503050406030204" pitchFamily="18" charset="0"/>
            </a:rPr>
            <a:t>Atpūta</a:t>
          </a:r>
          <a:endParaRPr lang="en-GB" sz="2800" noProof="0" dirty="0">
            <a:latin typeface="Cambria" panose="02040503050406030204" pitchFamily="18" charset="0"/>
          </a:endParaRPr>
        </a:p>
      </dgm:t>
    </dgm:pt>
    <dgm:pt modelId="{D107657C-565F-4E3E-957F-A6106DEDD775}" type="parTrans" cxnId="{84F713AE-3FA5-49E8-8003-FEC671B0E488}">
      <dgm:prSet/>
      <dgm:spPr/>
      <dgm:t>
        <a:bodyPr/>
        <a:lstStyle/>
        <a:p>
          <a:endParaRPr lang="en-US" sz="1800">
            <a:latin typeface="Cambria" panose="02040503050406030204" pitchFamily="18" charset="0"/>
          </a:endParaRPr>
        </a:p>
      </dgm:t>
    </dgm:pt>
    <dgm:pt modelId="{3D040925-EB32-40A9-95DB-36F86A818554}" type="sibTrans" cxnId="{84F713AE-3FA5-49E8-8003-FEC671B0E488}">
      <dgm:prSet/>
      <dgm:spPr/>
      <dgm:t>
        <a:bodyPr/>
        <a:lstStyle/>
        <a:p>
          <a:endParaRPr lang="en-US" sz="1800">
            <a:latin typeface="Cambria" panose="02040503050406030204" pitchFamily="18" charset="0"/>
          </a:endParaRPr>
        </a:p>
      </dgm:t>
    </dgm:pt>
    <dgm:pt modelId="{0E59FCE5-90D4-4DAB-A29A-ADA7B5814535}">
      <dgm:prSet phldrT="[Text]" custT="1"/>
      <dgm:spPr/>
      <dgm:t>
        <a:bodyPr/>
        <a:lstStyle/>
        <a:p>
          <a:pPr algn="l"/>
          <a:r>
            <a:rPr lang="lv-LV" sz="2400" noProof="0" dirty="0" smtClean="0">
              <a:latin typeface="Cambria" panose="02040503050406030204" pitchFamily="18" charset="0"/>
            </a:rPr>
            <a:t>Personiskā izziņa</a:t>
          </a:r>
          <a:endParaRPr lang="en-GB" sz="2400" noProof="0" dirty="0">
            <a:latin typeface="Cambria" panose="02040503050406030204" pitchFamily="18" charset="0"/>
          </a:endParaRPr>
        </a:p>
      </dgm:t>
    </dgm:pt>
    <dgm:pt modelId="{C151CE71-F5E4-4766-B1D5-F619CAF0E391}" type="parTrans" cxnId="{6258EF53-BF22-4EA0-A4CE-E18DA1D9A61D}">
      <dgm:prSet/>
      <dgm:spPr/>
      <dgm:t>
        <a:bodyPr/>
        <a:lstStyle/>
        <a:p>
          <a:endParaRPr lang="en-US" sz="1800">
            <a:latin typeface="Cambria" panose="02040503050406030204" pitchFamily="18" charset="0"/>
          </a:endParaRPr>
        </a:p>
      </dgm:t>
    </dgm:pt>
    <dgm:pt modelId="{6E2FBCB4-DC0A-44BD-9928-AAE3E297F773}" type="sibTrans" cxnId="{6258EF53-BF22-4EA0-A4CE-E18DA1D9A61D}">
      <dgm:prSet/>
      <dgm:spPr/>
      <dgm:t>
        <a:bodyPr/>
        <a:lstStyle/>
        <a:p>
          <a:endParaRPr lang="en-US" sz="1800">
            <a:latin typeface="Cambria" panose="02040503050406030204" pitchFamily="18" charset="0"/>
          </a:endParaRPr>
        </a:p>
      </dgm:t>
    </dgm:pt>
    <dgm:pt modelId="{0FC1A68E-ABE5-4111-9068-1B5144722374}">
      <dgm:prSet phldrT="[Text]" custT="1"/>
      <dgm:spPr/>
      <dgm:t>
        <a:bodyPr/>
        <a:lstStyle/>
        <a:p>
          <a:r>
            <a:rPr lang="lv-LV" sz="2800" dirty="0" smtClean="0">
              <a:latin typeface="Cambria" panose="02040503050406030204" pitchFamily="18" charset="0"/>
            </a:rPr>
            <a:t>Daba</a:t>
          </a:r>
          <a:endParaRPr lang="en-US" sz="2800" dirty="0">
            <a:latin typeface="Cambria" panose="02040503050406030204" pitchFamily="18" charset="0"/>
          </a:endParaRPr>
        </a:p>
      </dgm:t>
    </dgm:pt>
    <dgm:pt modelId="{C0352441-1939-4E82-99C4-C0B82159555E}" type="parTrans" cxnId="{774A8C80-BB1D-4BA7-84DD-8FEEEB18FAA6}">
      <dgm:prSet/>
      <dgm:spPr/>
      <dgm:t>
        <a:bodyPr/>
        <a:lstStyle/>
        <a:p>
          <a:endParaRPr lang="en-US" sz="1800">
            <a:latin typeface="Cambria" panose="02040503050406030204" pitchFamily="18" charset="0"/>
          </a:endParaRPr>
        </a:p>
      </dgm:t>
    </dgm:pt>
    <dgm:pt modelId="{016A82AE-7170-4197-BC14-63376B9517FB}" type="sibTrans" cxnId="{774A8C80-BB1D-4BA7-84DD-8FEEEB18FAA6}">
      <dgm:prSet/>
      <dgm:spPr/>
      <dgm:t>
        <a:bodyPr/>
        <a:lstStyle/>
        <a:p>
          <a:endParaRPr lang="en-US" sz="1800">
            <a:latin typeface="Cambria" panose="02040503050406030204" pitchFamily="18" charset="0"/>
          </a:endParaRPr>
        </a:p>
      </dgm:t>
    </dgm:pt>
    <dgm:pt modelId="{2AFD38E2-4E02-4AF0-B7A8-8298185C9435}">
      <dgm:prSet phldrT="[Text]" custT="1"/>
      <dgm:spPr/>
      <dgm:t>
        <a:bodyPr/>
        <a:lstStyle/>
        <a:p>
          <a:r>
            <a:rPr lang="lv-LV" sz="2800" noProof="0" dirty="0" smtClean="0">
              <a:latin typeface="Cambria" panose="02040503050406030204" pitchFamily="18" charset="0"/>
            </a:rPr>
            <a:t>Korporatīvais</a:t>
          </a:r>
          <a:endParaRPr lang="en-GB" sz="2800" noProof="0" dirty="0">
            <a:latin typeface="Cambria" panose="02040503050406030204" pitchFamily="18" charset="0"/>
          </a:endParaRPr>
        </a:p>
      </dgm:t>
    </dgm:pt>
    <dgm:pt modelId="{A0964242-3FCD-45F6-B66D-EA31E5608572}" type="parTrans" cxnId="{6047F070-2989-471D-8511-96FDD0495C57}">
      <dgm:prSet/>
      <dgm:spPr/>
      <dgm:t>
        <a:bodyPr/>
        <a:lstStyle/>
        <a:p>
          <a:endParaRPr lang="en-US" sz="1800">
            <a:latin typeface="Cambria" panose="02040503050406030204" pitchFamily="18" charset="0"/>
          </a:endParaRPr>
        </a:p>
      </dgm:t>
    </dgm:pt>
    <dgm:pt modelId="{D6A6A027-A166-419D-961B-44456D899012}" type="sibTrans" cxnId="{6047F070-2989-471D-8511-96FDD0495C57}">
      <dgm:prSet/>
      <dgm:spPr/>
      <dgm:t>
        <a:bodyPr/>
        <a:lstStyle/>
        <a:p>
          <a:endParaRPr lang="en-US" sz="1800">
            <a:latin typeface="Cambria" panose="02040503050406030204" pitchFamily="18" charset="0"/>
          </a:endParaRPr>
        </a:p>
      </dgm:t>
    </dgm:pt>
    <dgm:pt modelId="{460ED167-0B45-4B51-9B1F-3B3ACB66B45D}" type="pres">
      <dgm:prSet presAssocID="{288A1347-8F89-498E-AA01-FCE7C8269F1A}" presName="Name0" presStyleCnt="0">
        <dgm:presLayoutVars>
          <dgm:dir/>
          <dgm:resizeHandles val="exact"/>
        </dgm:presLayoutVars>
      </dgm:prSet>
      <dgm:spPr/>
      <dgm:t>
        <a:bodyPr/>
        <a:lstStyle/>
        <a:p>
          <a:endParaRPr lang="en-US"/>
        </a:p>
      </dgm:t>
    </dgm:pt>
    <dgm:pt modelId="{5B837B51-40E9-49B3-8C3A-5633FD0090F3}" type="pres">
      <dgm:prSet presAssocID="{288A1347-8F89-498E-AA01-FCE7C8269F1A}" presName="fgShape" presStyleLbl="fgShp" presStyleIdx="0" presStyleCnt="1" custLinFactNeighborX="-243" custLinFactNeighborY="43053"/>
      <dgm:spPr/>
    </dgm:pt>
    <dgm:pt modelId="{57EB4E91-84E9-45A1-9704-85E77D2A1203}" type="pres">
      <dgm:prSet presAssocID="{288A1347-8F89-498E-AA01-FCE7C8269F1A}" presName="linComp" presStyleCnt="0"/>
      <dgm:spPr/>
    </dgm:pt>
    <dgm:pt modelId="{9E39E3C6-CC20-4F3C-ABFF-C270CB052809}" type="pres">
      <dgm:prSet presAssocID="{E909087B-62AD-43C5-9E95-992A7F532D7A}" presName="compNode" presStyleCnt="0"/>
      <dgm:spPr/>
    </dgm:pt>
    <dgm:pt modelId="{04830C89-BA7A-41A3-A030-2D263F1CAEDA}" type="pres">
      <dgm:prSet presAssocID="{E909087B-62AD-43C5-9E95-992A7F532D7A}" presName="bkgdShape" presStyleLbl="node1" presStyleIdx="0" presStyleCnt="5"/>
      <dgm:spPr/>
      <dgm:t>
        <a:bodyPr/>
        <a:lstStyle/>
        <a:p>
          <a:endParaRPr lang="en-US"/>
        </a:p>
      </dgm:t>
    </dgm:pt>
    <dgm:pt modelId="{3E92FD43-6EB7-46AA-AC59-46200687568F}" type="pres">
      <dgm:prSet presAssocID="{E909087B-62AD-43C5-9E95-992A7F532D7A}" presName="nodeTx" presStyleLbl="node1" presStyleIdx="0" presStyleCnt="5">
        <dgm:presLayoutVars>
          <dgm:bulletEnabled val="1"/>
        </dgm:presLayoutVars>
      </dgm:prSet>
      <dgm:spPr/>
      <dgm:t>
        <a:bodyPr/>
        <a:lstStyle/>
        <a:p>
          <a:endParaRPr lang="en-US"/>
        </a:p>
      </dgm:t>
    </dgm:pt>
    <dgm:pt modelId="{F390039F-26F0-435E-9DA7-1F0CE797EEC8}" type="pres">
      <dgm:prSet presAssocID="{E909087B-62AD-43C5-9E95-992A7F532D7A}" presName="invisiNode" presStyleLbl="node1" presStyleIdx="0" presStyleCnt="5"/>
      <dgm:spPr/>
    </dgm:pt>
    <dgm:pt modelId="{359D5A74-75CC-4AB0-BE65-C1D7D5A157ED}" type="pres">
      <dgm:prSet presAssocID="{E909087B-62AD-43C5-9E95-992A7F532D7A}"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dgm:spPr>
    </dgm:pt>
    <dgm:pt modelId="{D65D4900-DD15-4A30-9606-44F3A9B40B4E}" type="pres">
      <dgm:prSet presAssocID="{09577C71-12AA-4D1B-B6E5-45D652C94170}" presName="sibTrans" presStyleLbl="sibTrans2D1" presStyleIdx="0" presStyleCnt="0"/>
      <dgm:spPr/>
      <dgm:t>
        <a:bodyPr/>
        <a:lstStyle/>
        <a:p>
          <a:endParaRPr lang="en-US"/>
        </a:p>
      </dgm:t>
    </dgm:pt>
    <dgm:pt modelId="{12882179-F79B-483E-A703-D9ACE95ACAA7}" type="pres">
      <dgm:prSet presAssocID="{B281CE49-8CC1-4A6A-A242-D6A7E9E82DDC}" presName="compNode" presStyleCnt="0"/>
      <dgm:spPr/>
    </dgm:pt>
    <dgm:pt modelId="{E1128212-D879-43CA-8B59-F3FD3B2F88DC}" type="pres">
      <dgm:prSet presAssocID="{B281CE49-8CC1-4A6A-A242-D6A7E9E82DDC}" presName="bkgdShape" presStyleLbl="node1" presStyleIdx="1" presStyleCnt="5"/>
      <dgm:spPr/>
      <dgm:t>
        <a:bodyPr/>
        <a:lstStyle/>
        <a:p>
          <a:endParaRPr lang="en-US"/>
        </a:p>
      </dgm:t>
    </dgm:pt>
    <dgm:pt modelId="{6525CDA7-27F5-4B92-AC3F-D9D8DE670CAD}" type="pres">
      <dgm:prSet presAssocID="{B281CE49-8CC1-4A6A-A242-D6A7E9E82DDC}" presName="nodeTx" presStyleLbl="node1" presStyleIdx="1" presStyleCnt="5">
        <dgm:presLayoutVars>
          <dgm:bulletEnabled val="1"/>
        </dgm:presLayoutVars>
      </dgm:prSet>
      <dgm:spPr/>
      <dgm:t>
        <a:bodyPr/>
        <a:lstStyle/>
        <a:p>
          <a:endParaRPr lang="en-US"/>
        </a:p>
      </dgm:t>
    </dgm:pt>
    <dgm:pt modelId="{B3515B09-36F6-46E3-8250-B357BB85CFD3}" type="pres">
      <dgm:prSet presAssocID="{B281CE49-8CC1-4A6A-A242-D6A7E9E82DDC}" presName="invisiNode" presStyleLbl="node1" presStyleIdx="1" presStyleCnt="5"/>
      <dgm:spPr/>
    </dgm:pt>
    <dgm:pt modelId="{B031409E-8ECC-468F-83EC-03003F2169F3}" type="pres">
      <dgm:prSet presAssocID="{B281CE49-8CC1-4A6A-A242-D6A7E9E82DDC}"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dgm:spPr>
    </dgm:pt>
    <dgm:pt modelId="{2B5C7DF3-184B-4840-9752-32A132BEB1FF}" type="pres">
      <dgm:prSet presAssocID="{3D040925-EB32-40A9-95DB-36F86A818554}" presName="sibTrans" presStyleLbl="sibTrans2D1" presStyleIdx="0" presStyleCnt="0"/>
      <dgm:spPr/>
      <dgm:t>
        <a:bodyPr/>
        <a:lstStyle/>
        <a:p>
          <a:endParaRPr lang="en-US"/>
        </a:p>
      </dgm:t>
    </dgm:pt>
    <dgm:pt modelId="{0029325C-FEB1-457A-AE62-6E43A258B24A}" type="pres">
      <dgm:prSet presAssocID="{0E59FCE5-90D4-4DAB-A29A-ADA7B5814535}" presName="compNode" presStyleCnt="0"/>
      <dgm:spPr/>
    </dgm:pt>
    <dgm:pt modelId="{6B60E330-903F-44A8-9B45-BB572B26FBCA}" type="pres">
      <dgm:prSet presAssocID="{0E59FCE5-90D4-4DAB-A29A-ADA7B5814535}" presName="bkgdShape" presStyleLbl="node1" presStyleIdx="2" presStyleCnt="5"/>
      <dgm:spPr/>
      <dgm:t>
        <a:bodyPr/>
        <a:lstStyle/>
        <a:p>
          <a:endParaRPr lang="en-US"/>
        </a:p>
      </dgm:t>
    </dgm:pt>
    <dgm:pt modelId="{35EB5A99-6B42-4204-804C-CC00BD26B091}" type="pres">
      <dgm:prSet presAssocID="{0E59FCE5-90D4-4DAB-A29A-ADA7B5814535}" presName="nodeTx" presStyleLbl="node1" presStyleIdx="2" presStyleCnt="5">
        <dgm:presLayoutVars>
          <dgm:bulletEnabled val="1"/>
        </dgm:presLayoutVars>
      </dgm:prSet>
      <dgm:spPr/>
      <dgm:t>
        <a:bodyPr/>
        <a:lstStyle/>
        <a:p>
          <a:endParaRPr lang="en-US"/>
        </a:p>
      </dgm:t>
    </dgm:pt>
    <dgm:pt modelId="{54947D42-E2AC-4AF3-8420-C8724C1E1EF6}" type="pres">
      <dgm:prSet presAssocID="{0E59FCE5-90D4-4DAB-A29A-ADA7B5814535}" presName="invisiNode" presStyleLbl="node1" presStyleIdx="2" presStyleCnt="5"/>
      <dgm:spPr/>
    </dgm:pt>
    <dgm:pt modelId="{1D9E4028-987D-4D3B-A2FA-62581A1A2490}" type="pres">
      <dgm:prSet presAssocID="{0E59FCE5-90D4-4DAB-A29A-ADA7B5814535}"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pt>
    <dgm:pt modelId="{080E998A-B1A1-439F-8BFC-D6B7ECAAF643}" type="pres">
      <dgm:prSet presAssocID="{6E2FBCB4-DC0A-44BD-9928-AAE3E297F773}" presName="sibTrans" presStyleLbl="sibTrans2D1" presStyleIdx="0" presStyleCnt="0"/>
      <dgm:spPr/>
      <dgm:t>
        <a:bodyPr/>
        <a:lstStyle/>
        <a:p>
          <a:endParaRPr lang="en-US"/>
        </a:p>
      </dgm:t>
    </dgm:pt>
    <dgm:pt modelId="{26228C27-EA1D-4462-877D-F94CA495C6B3}" type="pres">
      <dgm:prSet presAssocID="{0FC1A68E-ABE5-4111-9068-1B5144722374}" presName="compNode" presStyleCnt="0"/>
      <dgm:spPr/>
    </dgm:pt>
    <dgm:pt modelId="{F752693A-258B-4B2C-8050-A7F639850A1A}" type="pres">
      <dgm:prSet presAssocID="{0FC1A68E-ABE5-4111-9068-1B5144722374}" presName="bkgdShape" presStyleLbl="node1" presStyleIdx="3" presStyleCnt="5"/>
      <dgm:spPr/>
      <dgm:t>
        <a:bodyPr/>
        <a:lstStyle/>
        <a:p>
          <a:endParaRPr lang="en-US"/>
        </a:p>
      </dgm:t>
    </dgm:pt>
    <dgm:pt modelId="{D78563F9-9B74-4FCB-A039-214DC2632637}" type="pres">
      <dgm:prSet presAssocID="{0FC1A68E-ABE5-4111-9068-1B5144722374}" presName="nodeTx" presStyleLbl="node1" presStyleIdx="3" presStyleCnt="5">
        <dgm:presLayoutVars>
          <dgm:bulletEnabled val="1"/>
        </dgm:presLayoutVars>
      </dgm:prSet>
      <dgm:spPr/>
      <dgm:t>
        <a:bodyPr/>
        <a:lstStyle/>
        <a:p>
          <a:endParaRPr lang="en-US"/>
        </a:p>
      </dgm:t>
    </dgm:pt>
    <dgm:pt modelId="{588EEBAB-69E9-4B70-8C76-035B78794187}" type="pres">
      <dgm:prSet presAssocID="{0FC1A68E-ABE5-4111-9068-1B5144722374}" presName="invisiNode" presStyleLbl="node1" presStyleIdx="3" presStyleCnt="5"/>
      <dgm:spPr/>
    </dgm:pt>
    <dgm:pt modelId="{670C3002-B144-4A04-8BA8-32CDD4D309CF}" type="pres">
      <dgm:prSet presAssocID="{0FC1A68E-ABE5-4111-9068-1B5144722374}"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AA1FE1E9-9727-4F9E-8BF2-D5A4CE07821B}" type="pres">
      <dgm:prSet presAssocID="{016A82AE-7170-4197-BC14-63376B9517FB}" presName="sibTrans" presStyleLbl="sibTrans2D1" presStyleIdx="0" presStyleCnt="0"/>
      <dgm:spPr/>
      <dgm:t>
        <a:bodyPr/>
        <a:lstStyle/>
        <a:p>
          <a:endParaRPr lang="en-US"/>
        </a:p>
      </dgm:t>
    </dgm:pt>
    <dgm:pt modelId="{3A6DF6AE-2AE9-463D-A432-1C26820FEAAE}" type="pres">
      <dgm:prSet presAssocID="{2AFD38E2-4E02-4AF0-B7A8-8298185C9435}" presName="compNode" presStyleCnt="0"/>
      <dgm:spPr/>
    </dgm:pt>
    <dgm:pt modelId="{E318405D-EE59-4BB2-88F7-F171C035C9BF}" type="pres">
      <dgm:prSet presAssocID="{2AFD38E2-4E02-4AF0-B7A8-8298185C9435}" presName="bkgdShape" presStyleLbl="node1" presStyleIdx="4" presStyleCnt="5" custScaleX="130001"/>
      <dgm:spPr/>
      <dgm:t>
        <a:bodyPr/>
        <a:lstStyle/>
        <a:p>
          <a:endParaRPr lang="en-US"/>
        </a:p>
      </dgm:t>
    </dgm:pt>
    <dgm:pt modelId="{C8894990-41BC-4CDA-B43A-5EEF1DA426E5}" type="pres">
      <dgm:prSet presAssocID="{2AFD38E2-4E02-4AF0-B7A8-8298185C9435}" presName="nodeTx" presStyleLbl="node1" presStyleIdx="4" presStyleCnt="5">
        <dgm:presLayoutVars>
          <dgm:bulletEnabled val="1"/>
        </dgm:presLayoutVars>
      </dgm:prSet>
      <dgm:spPr/>
      <dgm:t>
        <a:bodyPr/>
        <a:lstStyle/>
        <a:p>
          <a:endParaRPr lang="en-US"/>
        </a:p>
      </dgm:t>
    </dgm:pt>
    <dgm:pt modelId="{448F988B-D882-4A93-A6A3-382B5407A367}" type="pres">
      <dgm:prSet presAssocID="{2AFD38E2-4E02-4AF0-B7A8-8298185C9435}" presName="invisiNode" presStyleLbl="node1" presStyleIdx="4" presStyleCnt="5"/>
      <dgm:spPr/>
    </dgm:pt>
    <dgm:pt modelId="{8E0A1186-2C14-4154-84C9-11EC8F1675F1}" type="pres">
      <dgm:prSet presAssocID="{2AFD38E2-4E02-4AF0-B7A8-8298185C9435}" presName="imagNode" presStyleLbl="fgImgPlace1" presStyleIdx="4" presStyleCnt="5" custLinFactNeighborX="-601" custLinFactNeighborY="-420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dgm:spPr>
    </dgm:pt>
  </dgm:ptLst>
  <dgm:cxnLst>
    <dgm:cxn modelId="{BAA186A1-712C-4CC1-A32C-C84853B67E5A}" type="presOf" srcId="{6E2FBCB4-DC0A-44BD-9928-AAE3E297F773}" destId="{080E998A-B1A1-439F-8BFC-D6B7ECAAF643}" srcOrd="0" destOrd="0" presId="urn:microsoft.com/office/officeart/2005/8/layout/hList7"/>
    <dgm:cxn modelId="{C3035F54-83B6-4948-80B5-7F14ED4EC33C}" type="presOf" srcId="{0FC1A68E-ABE5-4111-9068-1B5144722374}" destId="{D78563F9-9B74-4FCB-A039-214DC2632637}" srcOrd="1" destOrd="0" presId="urn:microsoft.com/office/officeart/2005/8/layout/hList7"/>
    <dgm:cxn modelId="{84F713AE-3FA5-49E8-8003-FEC671B0E488}" srcId="{288A1347-8F89-498E-AA01-FCE7C8269F1A}" destId="{B281CE49-8CC1-4A6A-A242-D6A7E9E82DDC}" srcOrd="1" destOrd="0" parTransId="{D107657C-565F-4E3E-957F-A6106DEDD775}" sibTransId="{3D040925-EB32-40A9-95DB-36F86A818554}"/>
    <dgm:cxn modelId="{0447D2E9-B362-4397-A4E1-C1494E5E81D4}" type="presOf" srcId="{B281CE49-8CC1-4A6A-A242-D6A7E9E82DDC}" destId="{E1128212-D879-43CA-8B59-F3FD3B2F88DC}" srcOrd="0" destOrd="0" presId="urn:microsoft.com/office/officeart/2005/8/layout/hList7"/>
    <dgm:cxn modelId="{F8684A08-E7CA-45DD-8412-38048D55663B}" type="presOf" srcId="{3D040925-EB32-40A9-95DB-36F86A818554}" destId="{2B5C7DF3-184B-4840-9752-32A132BEB1FF}" srcOrd="0" destOrd="0" presId="urn:microsoft.com/office/officeart/2005/8/layout/hList7"/>
    <dgm:cxn modelId="{ABB74CEE-B395-4998-A1BD-7BE684EABD96}" srcId="{288A1347-8F89-498E-AA01-FCE7C8269F1A}" destId="{E909087B-62AD-43C5-9E95-992A7F532D7A}" srcOrd="0" destOrd="0" parTransId="{A1D04694-B064-481B-9EA6-F9EB17D2C091}" sibTransId="{09577C71-12AA-4D1B-B6E5-45D652C94170}"/>
    <dgm:cxn modelId="{6258EF53-BF22-4EA0-A4CE-E18DA1D9A61D}" srcId="{288A1347-8F89-498E-AA01-FCE7C8269F1A}" destId="{0E59FCE5-90D4-4DAB-A29A-ADA7B5814535}" srcOrd="2" destOrd="0" parTransId="{C151CE71-F5E4-4766-B1D5-F619CAF0E391}" sibTransId="{6E2FBCB4-DC0A-44BD-9928-AAE3E297F773}"/>
    <dgm:cxn modelId="{E090F7CB-C8C7-4C32-95CF-E91B69667DB2}" type="presOf" srcId="{0E59FCE5-90D4-4DAB-A29A-ADA7B5814535}" destId="{6B60E330-903F-44A8-9B45-BB572B26FBCA}" srcOrd="0" destOrd="0" presId="urn:microsoft.com/office/officeart/2005/8/layout/hList7"/>
    <dgm:cxn modelId="{774A8C80-BB1D-4BA7-84DD-8FEEEB18FAA6}" srcId="{288A1347-8F89-498E-AA01-FCE7C8269F1A}" destId="{0FC1A68E-ABE5-4111-9068-1B5144722374}" srcOrd="3" destOrd="0" parTransId="{C0352441-1939-4E82-99C4-C0B82159555E}" sibTransId="{016A82AE-7170-4197-BC14-63376B9517FB}"/>
    <dgm:cxn modelId="{9627184C-E0C2-4ABA-8CA6-6FAF0EF7EA85}" type="presOf" srcId="{09577C71-12AA-4D1B-B6E5-45D652C94170}" destId="{D65D4900-DD15-4A30-9606-44F3A9B40B4E}" srcOrd="0" destOrd="0" presId="urn:microsoft.com/office/officeart/2005/8/layout/hList7"/>
    <dgm:cxn modelId="{5A4879B0-4103-47DB-BBDE-B60F3C9723CA}" type="presOf" srcId="{B281CE49-8CC1-4A6A-A242-D6A7E9E82DDC}" destId="{6525CDA7-27F5-4B92-AC3F-D9D8DE670CAD}" srcOrd="1" destOrd="0" presId="urn:microsoft.com/office/officeart/2005/8/layout/hList7"/>
    <dgm:cxn modelId="{260554F4-B642-4443-8513-C3DB18242F47}" type="presOf" srcId="{E909087B-62AD-43C5-9E95-992A7F532D7A}" destId="{3E92FD43-6EB7-46AA-AC59-46200687568F}" srcOrd="1" destOrd="0" presId="urn:microsoft.com/office/officeart/2005/8/layout/hList7"/>
    <dgm:cxn modelId="{6047F070-2989-471D-8511-96FDD0495C57}" srcId="{288A1347-8F89-498E-AA01-FCE7C8269F1A}" destId="{2AFD38E2-4E02-4AF0-B7A8-8298185C9435}" srcOrd="4" destOrd="0" parTransId="{A0964242-3FCD-45F6-B66D-EA31E5608572}" sibTransId="{D6A6A027-A166-419D-961B-44456D899012}"/>
    <dgm:cxn modelId="{3E7DB545-51AF-4844-83E1-0F68E0A7E657}" type="presOf" srcId="{0E59FCE5-90D4-4DAB-A29A-ADA7B5814535}" destId="{35EB5A99-6B42-4204-804C-CC00BD26B091}" srcOrd="1" destOrd="0" presId="urn:microsoft.com/office/officeart/2005/8/layout/hList7"/>
    <dgm:cxn modelId="{C1BBC77A-8F08-4A41-BAB9-C8DF41697B6B}" type="presOf" srcId="{2AFD38E2-4E02-4AF0-B7A8-8298185C9435}" destId="{E318405D-EE59-4BB2-88F7-F171C035C9BF}" srcOrd="0" destOrd="0" presId="urn:microsoft.com/office/officeart/2005/8/layout/hList7"/>
    <dgm:cxn modelId="{D03345A0-8730-4AFC-86CD-CEBAC8901504}" type="presOf" srcId="{E909087B-62AD-43C5-9E95-992A7F532D7A}" destId="{04830C89-BA7A-41A3-A030-2D263F1CAEDA}" srcOrd="0" destOrd="0" presId="urn:microsoft.com/office/officeart/2005/8/layout/hList7"/>
    <dgm:cxn modelId="{E75925FB-3484-481B-9326-109A45F354D5}" type="presOf" srcId="{016A82AE-7170-4197-BC14-63376B9517FB}" destId="{AA1FE1E9-9727-4F9E-8BF2-D5A4CE07821B}" srcOrd="0" destOrd="0" presId="urn:microsoft.com/office/officeart/2005/8/layout/hList7"/>
    <dgm:cxn modelId="{2C64D88D-0D78-468D-BA05-7820D56D14BB}" type="presOf" srcId="{288A1347-8F89-498E-AA01-FCE7C8269F1A}" destId="{460ED167-0B45-4B51-9B1F-3B3ACB66B45D}" srcOrd="0" destOrd="0" presId="urn:microsoft.com/office/officeart/2005/8/layout/hList7"/>
    <dgm:cxn modelId="{F6613BA3-0166-40A8-BA3B-88603BF9B93A}" type="presOf" srcId="{0FC1A68E-ABE5-4111-9068-1B5144722374}" destId="{F752693A-258B-4B2C-8050-A7F639850A1A}" srcOrd="0" destOrd="0" presId="urn:microsoft.com/office/officeart/2005/8/layout/hList7"/>
    <dgm:cxn modelId="{E9072F9D-1F90-47D6-86A9-89598674A3BD}" type="presOf" srcId="{2AFD38E2-4E02-4AF0-B7A8-8298185C9435}" destId="{C8894990-41BC-4CDA-B43A-5EEF1DA426E5}" srcOrd="1" destOrd="0" presId="urn:microsoft.com/office/officeart/2005/8/layout/hList7"/>
    <dgm:cxn modelId="{FC474315-6C52-41E1-B1DC-0307BE97CD64}" type="presParOf" srcId="{460ED167-0B45-4B51-9B1F-3B3ACB66B45D}" destId="{5B837B51-40E9-49B3-8C3A-5633FD0090F3}" srcOrd="0" destOrd="0" presId="urn:microsoft.com/office/officeart/2005/8/layout/hList7"/>
    <dgm:cxn modelId="{3300D810-7982-4CCA-810C-B38D78D39875}" type="presParOf" srcId="{460ED167-0B45-4B51-9B1F-3B3ACB66B45D}" destId="{57EB4E91-84E9-45A1-9704-85E77D2A1203}" srcOrd="1" destOrd="0" presId="urn:microsoft.com/office/officeart/2005/8/layout/hList7"/>
    <dgm:cxn modelId="{30FEEF76-8E09-46FC-A45D-F13F396360C4}" type="presParOf" srcId="{57EB4E91-84E9-45A1-9704-85E77D2A1203}" destId="{9E39E3C6-CC20-4F3C-ABFF-C270CB052809}" srcOrd="0" destOrd="0" presId="urn:microsoft.com/office/officeart/2005/8/layout/hList7"/>
    <dgm:cxn modelId="{A38F3385-9713-4CF5-9977-F6651854A052}" type="presParOf" srcId="{9E39E3C6-CC20-4F3C-ABFF-C270CB052809}" destId="{04830C89-BA7A-41A3-A030-2D263F1CAEDA}" srcOrd="0" destOrd="0" presId="urn:microsoft.com/office/officeart/2005/8/layout/hList7"/>
    <dgm:cxn modelId="{C19EE1F4-7B49-47E0-970A-409182121C28}" type="presParOf" srcId="{9E39E3C6-CC20-4F3C-ABFF-C270CB052809}" destId="{3E92FD43-6EB7-46AA-AC59-46200687568F}" srcOrd="1" destOrd="0" presId="urn:microsoft.com/office/officeart/2005/8/layout/hList7"/>
    <dgm:cxn modelId="{59CEB222-7095-4F71-9845-3ABD85A61143}" type="presParOf" srcId="{9E39E3C6-CC20-4F3C-ABFF-C270CB052809}" destId="{F390039F-26F0-435E-9DA7-1F0CE797EEC8}" srcOrd="2" destOrd="0" presId="urn:microsoft.com/office/officeart/2005/8/layout/hList7"/>
    <dgm:cxn modelId="{765D705B-40C0-4C4C-8534-725808D34945}" type="presParOf" srcId="{9E39E3C6-CC20-4F3C-ABFF-C270CB052809}" destId="{359D5A74-75CC-4AB0-BE65-C1D7D5A157ED}" srcOrd="3" destOrd="0" presId="urn:microsoft.com/office/officeart/2005/8/layout/hList7"/>
    <dgm:cxn modelId="{AB2606F5-78A4-4892-8B09-A3AEA252F9B8}" type="presParOf" srcId="{57EB4E91-84E9-45A1-9704-85E77D2A1203}" destId="{D65D4900-DD15-4A30-9606-44F3A9B40B4E}" srcOrd="1" destOrd="0" presId="urn:microsoft.com/office/officeart/2005/8/layout/hList7"/>
    <dgm:cxn modelId="{BB50C7CB-D7C0-4672-84DC-87B872C70C7B}" type="presParOf" srcId="{57EB4E91-84E9-45A1-9704-85E77D2A1203}" destId="{12882179-F79B-483E-A703-D9ACE95ACAA7}" srcOrd="2" destOrd="0" presId="urn:microsoft.com/office/officeart/2005/8/layout/hList7"/>
    <dgm:cxn modelId="{AFAC1A33-8B26-46CB-8723-208F6272BF04}" type="presParOf" srcId="{12882179-F79B-483E-A703-D9ACE95ACAA7}" destId="{E1128212-D879-43CA-8B59-F3FD3B2F88DC}" srcOrd="0" destOrd="0" presId="urn:microsoft.com/office/officeart/2005/8/layout/hList7"/>
    <dgm:cxn modelId="{E019C1BB-2D7B-4554-8873-49AE5FF63BC3}" type="presParOf" srcId="{12882179-F79B-483E-A703-D9ACE95ACAA7}" destId="{6525CDA7-27F5-4B92-AC3F-D9D8DE670CAD}" srcOrd="1" destOrd="0" presId="urn:microsoft.com/office/officeart/2005/8/layout/hList7"/>
    <dgm:cxn modelId="{B88721AD-5B37-4FA5-97F8-AF21F33F9F20}" type="presParOf" srcId="{12882179-F79B-483E-A703-D9ACE95ACAA7}" destId="{B3515B09-36F6-46E3-8250-B357BB85CFD3}" srcOrd="2" destOrd="0" presId="urn:microsoft.com/office/officeart/2005/8/layout/hList7"/>
    <dgm:cxn modelId="{3B9D9C0C-30BB-4427-8AFF-2B975A6D7C63}" type="presParOf" srcId="{12882179-F79B-483E-A703-D9ACE95ACAA7}" destId="{B031409E-8ECC-468F-83EC-03003F2169F3}" srcOrd="3" destOrd="0" presId="urn:microsoft.com/office/officeart/2005/8/layout/hList7"/>
    <dgm:cxn modelId="{149AF792-197C-4BAF-B5E6-C68D5C11B3B5}" type="presParOf" srcId="{57EB4E91-84E9-45A1-9704-85E77D2A1203}" destId="{2B5C7DF3-184B-4840-9752-32A132BEB1FF}" srcOrd="3" destOrd="0" presId="urn:microsoft.com/office/officeart/2005/8/layout/hList7"/>
    <dgm:cxn modelId="{416C82D2-D7C5-4486-BB56-F449B2041166}" type="presParOf" srcId="{57EB4E91-84E9-45A1-9704-85E77D2A1203}" destId="{0029325C-FEB1-457A-AE62-6E43A258B24A}" srcOrd="4" destOrd="0" presId="urn:microsoft.com/office/officeart/2005/8/layout/hList7"/>
    <dgm:cxn modelId="{187E5C15-A7A5-4829-9767-44E10DC620EA}" type="presParOf" srcId="{0029325C-FEB1-457A-AE62-6E43A258B24A}" destId="{6B60E330-903F-44A8-9B45-BB572B26FBCA}" srcOrd="0" destOrd="0" presId="urn:microsoft.com/office/officeart/2005/8/layout/hList7"/>
    <dgm:cxn modelId="{1B2F611C-F5D3-4B24-9BAA-2542BC9EF898}" type="presParOf" srcId="{0029325C-FEB1-457A-AE62-6E43A258B24A}" destId="{35EB5A99-6B42-4204-804C-CC00BD26B091}" srcOrd="1" destOrd="0" presId="urn:microsoft.com/office/officeart/2005/8/layout/hList7"/>
    <dgm:cxn modelId="{DDC45384-ECFB-4660-84ED-19CA7F5F291A}" type="presParOf" srcId="{0029325C-FEB1-457A-AE62-6E43A258B24A}" destId="{54947D42-E2AC-4AF3-8420-C8724C1E1EF6}" srcOrd="2" destOrd="0" presId="urn:microsoft.com/office/officeart/2005/8/layout/hList7"/>
    <dgm:cxn modelId="{AF9AE322-DC4A-4019-B4AB-21FC57B9687B}" type="presParOf" srcId="{0029325C-FEB1-457A-AE62-6E43A258B24A}" destId="{1D9E4028-987D-4D3B-A2FA-62581A1A2490}" srcOrd="3" destOrd="0" presId="urn:microsoft.com/office/officeart/2005/8/layout/hList7"/>
    <dgm:cxn modelId="{3917F912-61EB-456E-85E5-6AC0A04307EE}" type="presParOf" srcId="{57EB4E91-84E9-45A1-9704-85E77D2A1203}" destId="{080E998A-B1A1-439F-8BFC-D6B7ECAAF643}" srcOrd="5" destOrd="0" presId="urn:microsoft.com/office/officeart/2005/8/layout/hList7"/>
    <dgm:cxn modelId="{9CC7162B-E02A-414F-897E-9BC941BCFEE7}" type="presParOf" srcId="{57EB4E91-84E9-45A1-9704-85E77D2A1203}" destId="{26228C27-EA1D-4462-877D-F94CA495C6B3}" srcOrd="6" destOrd="0" presId="urn:microsoft.com/office/officeart/2005/8/layout/hList7"/>
    <dgm:cxn modelId="{90C40593-A49B-456E-BC9C-6C150DFEF551}" type="presParOf" srcId="{26228C27-EA1D-4462-877D-F94CA495C6B3}" destId="{F752693A-258B-4B2C-8050-A7F639850A1A}" srcOrd="0" destOrd="0" presId="urn:microsoft.com/office/officeart/2005/8/layout/hList7"/>
    <dgm:cxn modelId="{592707D3-B091-4102-B125-D287DB0EA072}" type="presParOf" srcId="{26228C27-EA1D-4462-877D-F94CA495C6B3}" destId="{D78563F9-9B74-4FCB-A039-214DC2632637}" srcOrd="1" destOrd="0" presId="urn:microsoft.com/office/officeart/2005/8/layout/hList7"/>
    <dgm:cxn modelId="{C803A3EF-3AFE-44B0-A7CF-83C8E06D405E}" type="presParOf" srcId="{26228C27-EA1D-4462-877D-F94CA495C6B3}" destId="{588EEBAB-69E9-4B70-8C76-035B78794187}" srcOrd="2" destOrd="0" presId="urn:microsoft.com/office/officeart/2005/8/layout/hList7"/>
    <dgm:cxn modelId="{1FE5378E-2E5E-467B-A7C6-EE5E654BEDE3}" type="presParOf" srcId="{26228C27-EA1D-4462-877D-F94CA495C6B3}" destId="{670C3002-B144-4A04-8BA8-32CDD4D309CF}" srcOrd="3" destOrd="0" presId="urn:microsoft.com/office/officeart/2005/8/layout/hList7"/>
    <dgm:cxn modelId="{A2CF1688-CBAD-40C4-9DD4-3FD319881E36}" type="presParOf" srcId="{57EB4E91-84E9-45A1-9704-85E77D2A1203}" destId="{AA1FE1E9-9727-4F9E-8BF2-D5A4CE07821B}" srcOrd="7" destOrd="0" presId="urn:microsoft.com/office/officeart/2005/8/layout/hList7"/>
    <dgm:cxn modelId="{52243C58-BB34-4791-8CCD-5FD50D267626}" type="presParOf" srcId="{57EB4E91-84E9-45A1-9704-85E77D2A1203}" destId="{3A6DF6AE-2AE9-463D-A432-1C26820FEAAE}" srcOrd="8" destOrd="0" presId="urn:microsoft.com/office/officeart/2005/8/layout/hList7"/>
    <dgm:cxn modelId="{F28D3364-1561-448E-B9E4-67C46258B95F}" type="presParOf" srcId="{3A6DF6AE-2AE9-463D-A432-1C26820FEAAE}" destId="{E318405D-EE59-4BB2-88F7-F171C035C9BF}" srcOrd="0" destOrd="0" presId="urn:microsoft.com/office/officeart/2005/8/layout/hList7"/>
    <dgm:cxn modelId="{6B6B3DF1-2F74-428A-A24C-CB38BE1DB9B6}" type="presParOf" srcId="{3A6DF6AE-2AE9-463D-A432-1C26820FEAAE}" destId="{C8894990-41BC-4CDA-B43A-5EEF1DA426E5}" srcOrd="1" destOrd="0" presId="urn:microsoft.com/office/officeart/2005/8/layout/hList7"/>
    <dgm:cxn modelId="{2906E75A-3607-4487-88E0-7AA9EB554E48}" type="presParOf" srcId="{3A6DF6AE-2AE9-463D-A432-1C26820FEAAE}" destId="{448F988B-D882-4A93-A6A3-382B5407A367}" srcOrd="2" destOrd="0" presId="urn:microsoft.com/office/officeart/2005/8/layout/hList7"/>
    <dgm:cxn modelId="{8B755FAC-BC23-4635-A44C-2D520812A491}" type="presParOf" srcId="{3A6DF6AE-2AE9-463D-A432-1C26820FEAAE}" destId="{8E0A1186-2C14-4154-84C9-11EC8F1675F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A4E5DC-7989-489B-89A0-8087DBB69B79}" type="doc">
      <dgm:prSet loTypeId="urn:microsoft.com/office/officeart/2005/8/layout/radial6" loCatId="cycle" qsTypeId="urn:microsoft.com/office/officeart/2005/8/quickstyle/simple1" qsCatId="simple" csTypeId="urn:microsoft.com/office/officeart/2005/8/colors/accent4_1" csCatId="accent4" phldr="1"/>
      <dgm:spPr/>
      <dgm:t>
        <a:bodyPr/>
        <a:lstStyle/>
        <a:p>
          <a:endParaRPr lang="lv-LV"/>
        </a:p>
      </dgm:t>
    </dgm:pt>
    <dgm:pt modelId="{FB1E53AF-E963-4FF9-8680-BB48E2EBB1F8}">
      <dgm:prSet phldrT="[Teksts]" custT="1">
        <dgm:style>
          <a:lnRef idx="0">
            <a:schemeClr val="accent3"/>
          </a:lnRef>
          <a:fillRef idx="3">
            <a:schemeClr val="accent3"/>
          </a:fillRef>
          <a:effectRef idx="3">
            <a:schemeClr val="accent3"/>
          </a:effectRef>
          <a:fontRef idx="minor">
            <a:schemeClr val="lt1"/>
          </a:fontRef>
        </dgm:style>
      </dgm:prSet>
      <dgm:spPr/>
      <dgm:t>
        <a:bodyPr>
          <a:prstTxWarp prst="textCircle">
            <a:avLst/>
          </a:prstTxWarp>
        </a:bodyPr>
        <a:lstStyle/>
        <a:p>
          <a:pPr>
            <a:lnSpc>
              <a:spcPct val="100000"/>
            </a:lnSpc>
            <a:spcBef>
              <a:spcPts val="600"/>
            </a:spcBef>
            <a:spcAft>
              <a:spcPts val="600"/>
            </a:spcAft>
          </a:pPr>
          <a:r>
            <a:rPr lang="lv-LV" sz="2000" b="1" dirty="0" smtClean="0"/>
            <a:t>LOW COSTS           </a:t>
          </a:r>
          <a:r>
            <a:rPr lang="lv-LV" sz="2400" b="1" dirty="0" smtClean="0"/>
            <a:t>DIFFERENTATION</a:t>
          </a:r>
          <a:endParaRPr lang="lv-LV" sz="2400" b="1" dirty="0"/>
        </a:p>
      </dgm:t>
    </dgm:pt>
    <dgm:pt modelId="{99C6D803-C8EE-4B2C-BBF5-A0A70A474C49}" type="parTrans" cxnId="{9A160A1E-B995-4BC6-849B-3DB799C93071}">
      <dgm:prSet/>
      <dgm:spPr/>
      <dgm:t>
        <a:bodyPr/>
        <a:lstStyle/>
        <a:p>
          <a:endParaRPr lang="lv-LV" sz="2000"/>
        </a:p>
      </dgm:t>
    </dgm:pt>
    <dgm:pt modelId="{60CBF046-1B5D-4AEE-BB5E-4BEF29213545}" type="sibTrans" cxnId="{9A160A1E-B995-4BC6-849B-3DB799C93071}">
      <dgm:prSet/>
      <dgm:spPr/>
      <dgm:t>
        <a:bodyPr/>
        <a:lstStyle/>
        <a:p>
          <a:endParaRPr lang="lv-LV" sz="2000"/>
        </a:p>
      </dgm:t>
    </dgm:pt>
    <dgm:pt modelId="{063A06F9-4306-476E-8FC4-94FD96A3CC06}">
      <dgm:prSet phldrT="[Teksts]" custT="1"/>
      <dgm:spPr/>
      <dgm:t>
        <a:bodyPr/>
        <a:lstStyle/>
        <a:p>
          <a:r>
            <a:rPr lang="lv-LV" sz="2000" noProof="0" dirty="0" smtClean="0"/>
            <a:t>Pārākā </a:t>
          </a:r>
          <a:r>
            <a:rPr lang="lv-LV" sz="2000" b="1" noProof="0" dirty="0" smtClean="0"/>
            <a:t>kvalitāte</a:t>
          </a:r>
          <a:endParaRPr lang="en-GB" sz="2000" b="1" noProof="0" dirty="0"/>
        </a:p>
      </dgm:t>
    </dgm:pt>
    <dgm:pt modelId="{A798CE16-35DF-4DD4-8C00-33D255DCFC51}" type="parTrans" cxnId="{90ECBB96-8FAA-4DBB-BC7C-3D3D16264A1A}">
      <dgm:prSet/>
      <dgm:spPr/>
      <dgm:t>
        <a:bodyPr/>
        <a:lstStyle/>
        <a:p>
          <a:endParaRPr lang="lv-LV" sz="2000"/>
        </a:p>
      </dgm:t>
    </dgm:pt>
    <dgm:pt modelId="{11F34555-6F84-4E9D-A766-82F4C4861874}" type="sibTrans" cxnId="{90ECBB96-8FAA-4DBB-BC7C-3D3D16264A1A}">
      <dgm:prSet/>
      <dgm:spPr/>
      <dgm:t>
        <a:bodyPr/>
        <a:lstStyle/>
        <a:p>
          <a:endParaRPr lang="lv-LV" sz="2000"/>
        </a:p>
      </dgm:t>
    </dgm:pt>
    <dgm:pt modelId="{4A102183-95E5-42D1-A6EA-D0B7740696C9}">
      <dgm:prSet phldrT="[Teksts]" custT="1"/>
      <dgm:spPr/>
      <dgm:t>
        <a:bodyPr/>
        <a:lstStyle/>
        <a:p>
          <a:r>
            <a:rPr lang="lv-LV" sz="2000" noProof="0" dirty="0" smtClean="0"/>
            <a:t>Pārākā </a:t>
          </a:r>
          <a:r>
            <a:rPr lang="lv-LV" sz="2000" b="1" noProof="0" dirty="0" smtClean="0"/>
            <a:t>klientu atsaucība</a:t>
          </a:r>
          <a:endParaRPr lang="en-GB" sz="2000" b="1" noProof="0" dirty="0"/>
        </a:p>
      </dgm:t>
    </dgm:pt>
    <dgm:pt modelId="{D937711B-5B6D-43C5-932D-AE11D6B5EA8A}" type="parTrans" cxnId="{3F1A23C0-D4B5-4439-83A0-9B0DB7EBE06C}">
      <dgm:prSet/>
      <dgm:spPr/>
      <dgm:t>
        <a:bodyPr/>
        <a:lstStyle/>
        <a:p>
          <a:endParaRPr lang="lv-LV" sz="2000"/>
        </a:p>
      </dgm:t>
    </dgm:pt>
    <dgm:pt modelId="{83B788C3-CCD3-46E2-8A5B-0E001479086B}" type="sibTrans" cxnId="{3F1A23C0-D4B5-4439-83A0-9B0DB7EBE06C}">
      <dgm:prSet/>
      <dgm:spPr/>
      <dgm:t>
        <a:bodyPr/>
        <a:lstStyle/>
        <a:p>
          <a:endParaRPr lang="lv-LV" sz="2000"/>
        </a:p>
      </dgm:t>
    </dgm:pt>
    <dgm:pt modelId="{39B832C4-BFE8-4425-B032-05985E965E96}">
      <dgm:prSet phldrT="[Teksts]" custT="1"/>
      <dgm:spPr/>
      <dgm:t>
        <a:bodyPr/>
        <a:lstStyle/>
        <a:p>
          <a:r>
            <a:rPr lang="lv-LV" sz="1900" noProof="0" dirty="0" smtClean="0"/>
            <a:t>Pārākā </a:t>
          </a:r>
          <a:r>
            <a:rPr lang="lv-LV" sz="1900" b="1" noProof="0" dirty="0" smtClean="0"/>
            <a:t>inovācija</a:t>
          </a:r>
          <a:endParaRPr lang="en-GB" sz="1900" b="1" noProof="0" dirty="0"/>
        </a:p>
      </dgm:t>
    </dgm:pt>
    <dgm:pt modelId="{2B2B0FFF-4870-4E46-8D68-747E625FF9EB}" type="parTrans" cxnId="{E418ECFA-6686-46DC-A402-F5EFE7601D4C}">
      <dgm:prSet/>
      <dgm:spPr/>
      <dgm:t>
        <a:bodyPr/>
        <a:lstStyle/>
        <a:p>
          <a:endParaRPr lang="lv-LV" sz="2000"/>
        </a:p>
      </dgm:t>
    </dgm:pt>
    <dgm:pt modelId="{C7CA4F64-797D-4597-BF14-DF37E512EFA0}" type="sibTrans" cxnId="{E418ECFA-6686-46DC-A402-F5EFE7601D4C}">
      <dgm:prSet/>
      <dgm:spPr/>
      <dgm:t>
        <a:bodyPr/>
        <a:lstStyle/>
        <a:p>
          <a:endParaRPr lang="lv-LV" sz="2000"/>
        </a:p>
      </dgm:t>
    </dgm:pt>
    <dgm:pt modelId="{CFC25E4C-A869-4578-A292-5626015B32DD}">
      <dgm:prSet phldrT="[Teksts]" custT="1"/>
      <dgm:spPr/>
      <dgm:t>
        <a:bodyPr/>
        <a:lstStyle/>
        <a:p>
          <a:r>
            <a:rPr lang="lv-LV" sz="1900" b="0" noProof="0" dirty="0" smtClean="0"/>
            <a:t>Pārākā </a:t>
          </a:r>
          <a:r>
            <a:rPr lang="lv-LV" sz="1800" b="1" noProof="0" dirty="0" smtClean="0"/>
            <a:t>efektivitāte</a:t>
          </a:r>
          <a:endParaRPr lang="en-GB" sz="1800" b="1" noProof="0" dirty="0"/>
        </a:p>
      </dgm:t>
    </dgm:pt>
    <dgm:pt modelId="{4EACF2DE-960D-4F71-8521-25F833F0B6F5}" type="parTrans" cxnId="{126A35E1-7F74-4A19-86F0-54B39F821EC2}">
      <dgm:prSet/>
      <dgm:spPr/>
      <dgm:t>
        <a:bodyPr/>
        <a:lstStyle/>
        <a:p>
          <a:endParaRPr lang="lv-LV" sz="2000"/>
        </a:p>
      </dgm:t>
    </dgm:pt>
    <dgm:pt modelId="{AA4380C8-7138-477C-A525-A819BF63F2FC}" type="sibTrans" cxnId="{126A35E1-7F74-4A19-86F0-54B39F821EC2}">
      <dgm:prSet/>
      <dgm:spPr/>
      <dgm:t>
        <a:bodyPr/>
        <a:lstStyle/>
        <a:p>
          <a:endParaRPr lang="lv-LV" sz="2000"/>
        </a:p>
      </dgm:t>
    </dgm:pt>
    <dgm:pt modelId="{2C63A9E0-B780-4993-A57C-BE3EA46D0AFD}" type="pres">
      <dgm:prSet presAssocID="{4BA4E5DC-7989-489B-89A0-8087DBB69B79}" presName="Name0" presStyleCnt="0">
        <dgm:presLayoutVars>
          <dgm:chMax val="1"/>
          <dgm:dir/>
          <dgm:animLvl val="ctr"/>
          <dgm:resizeHandles val="exact"/>
        </dgm:presLayoutVars>
      </dgm:prSet>
      <dgm:spPr/>
      <dgm:t>
        <a:bodyPr/>
        <a:lstStyle/>
        <a:p>
          <a:endParaRPr lang="lv-LV"/>
        </a:p>
      </dgm:t>
    </dgm:pt>
    <dgm:pt modelId="{E5C3A95E-37E2-43F3-956D-68701C22B618}" type="pres">
      <dgm:prSet presAssocID="{FB1E53AF-E963-4FF9-8680-BB48E2EBB1F8}" presName="centerShape" presStyleLbl="node0" presStyleIdx="0" presStyleCnt="1" custAng="16200000" custScaleX="118163" custScaleY="113202"/>
      <dgm:spPr/>
      <dgm:t>
        <a:bodyPr/>
        <a:lstStyle/>
        <a:p>
          <a:endParaRPr lang="lv-LV"/>
        </a:p>
      </dgm:t>
    </dgm:pt>
    <dgm:pt modelId="{80B91044-5DF4-4C97-8E9D-FFE0AF4A914D}" type="pres">
      <dgm:prSet presAssocID="{063A06F9-4306-476E-8FC4-94FD96A3CC06}" presName="node" presStyleLbl="node1" presStyleIdx="0" presStyleCnt="4">
        <dgm:presLayoutVars>
          <dgm:bulletEnabled val="1"/>
        </dgm:presLayoutVars>
      </dgm:prSet>
      <dgm:spPr/>
      <dgm:t>
        <a:bodyPr/>
        <a:lstStyle/>
        <a:p>
          <a:endParaRPr lang="lv-LV"/>
        </a:p>
      </dgm:t>
    </dgm:pt>
    <dgm:pt modelId="{6BC6F6A7-E7A2-449E-8944-0FA30669DE62}" type="pres">
      <dgm:prSet presAssocID="{063A06F9-4306-476E-8FC4-94FD96A3CC06}" presName="dummy" presStyleCnt="0"/>
      <dgm:spPr/>
      <dgm:t>
        <a:bodyPr/>
        <a:lstStyle/>
        <a:p>
          <a:endParaRPr lang="en-US"/>
        </a:p>
      </dgm:t>
    </dgm:pt>
    <dgm:pt modelId="{D158A508-3E49-486C-ADCB-5DBAC8E28A44}" type="pres">
      <dgm:prSet presAssocID="{11F34555-6F84-4E9D-A766-82F4C4861874}" presName="sibTrans" presStyleLbl="sibTrans2D1" presStyleIdx="0" presStyleCnt="4"/>
      <dgm:spPr/>
      <dgm:t>
        <a:bodyPr/>
        <a:lstStyle/>
        <a:p>
          <a:endParaRPr lang="lv-LV"/>
        </a:p>
      </dgm:t>
    </dgm:pt>
    <dgm:pt modelId="{BC3A326E-7103-4221-A8B1-E89C13548BBD}" type="pres">
      <dgm:prSet presAssocID="{4A102183-95E5-42D1-A6EA-D0B7740696C9}" presName="node" presStyleLbl="node1" presStyleIdx="1" presStyleCnt="4" custRadScaleRad="104327" custRadScaleInc="1731">
        <dgm:presLayoutVars>
          <dgm:bulletEnabled val="1"/>
        </dgm:presLayoutVars>
      </dgm:prSet>
      <dgm:spPr/>
      <dgm:t>
        <a:bodyPr/>
        <a:lstStyle/>
        <a:p>
          <a:endParaRPr lang="lv-LV"/>
        </a:p>
      </dgm:t>
    </dgm:pt>
    <dgm:pt modelId="{746A4B99-416A-492A-A908-99A23CA0FB39}" type="pres">
      <dgm:prSet presAssocID="{4A102183-95E5-42D1-A6EA-D0B7740696C9}" presName="dummy" presStyleCnt="0"/>
      <dgm:spPr/>
      <dgm:t>
        <a:bodyPr/>
        <a:lstStyle/>
        <a:p>
          <a:endParaRPr lang="en-US"/>
        </a:p>
      </dgm:t>
    </dgm:pt>
    <dgm:pt modelId="{5568463D-154D-458B-9DA3-DC9819E55B2F}" type="pres">
      <dgm:prSet presAssocID="{83B788C3-CCD3-46E2-8A5B-0E001479086B}" presName="sibTrans" presStyleLbl="sibTrans2D1" presStyleIdx="1" presStyleCnt="4"/>
      <dgm:spPr/>
      <dgm:t>
        <a:bodyPr/>
        <a:lstStyle/>
        <a:p>
          <a:endParaRPr lang="lv-LV"/>
        </a:p>
      </dgm:t>
    </dgm:pt>
    <dgm:pt modelId="{42A53810-30B2-461C-95C4-AF1DE63EB1DA}" type="pres">
      <dgm:prSet presAssocID="{39B832C4-BFE8-4425-B032-05985E965E96}" presName="node" presStyleLbl="node1" presStyleIdx="2" presStyleCnt="4" custRadScaleRad="100494" custRadScaleInc="1633">
        <dgm:presLayoutVars>
          <dgm:bulletEnabled val="1"/>
        </dgm:presLayoutVars>
      </dgm:prSet>
      <dgm:spPr/>
      <dgm:t>
        <a:bodyPr/>
        <a:lstStyle/>
        <a:p>
          <a:endParaRPr lang="lv-LV"/>
        </a:p>
      </dgm:t>
    </dgm:pt>
    <dgm:pt modelId="{EB5152BC-B3BD-4914-8AC2-D7141A83BA6D}" type="pres">
      <dgm:prSet presAssocID="{39B832C4-BFE8-4425-B032-05985E965E96}" presName="dummy" presStyleCnt="0"/>
      <dgm:spPr/>
      <dgm:t>
        <a:bodyPr/>
        <a:lstStyle/>
        <a:p>
          <a:endParaRPr lang="en-US"/>
        </a:p>
      </dgm:t>
    </dgm:pt>
    <dgm:pt modelId="{7B445DC4-B2BF-4E6B-A483-7A776AE6774C}" type="pres">
      <dgm:prSet presAssocID="{C7CA4F64-797D-4597-BF14-DF37E512EFA0}" presName="sibTrans" presStyleLbl="sibTrans2D1" presStyleIdx="2" presStyleCnt="4"/>
      <dgm:spPr/>
      <dgm:t>
        <a:bodyPr/>
        <a:lstStyle/>
        <a:p>
          <a:endParaRPr lang="lv-LV"/>
        </a:p>
      </dgm:t>
    </dgm:pt>
    <dgm:pt modelId="{0C9E8A4C-9F52-4083-A936-3EC2EE06F2DB}" type="pres">
      <dgm:prSet presAssocID="{CFC25E4C-A869-4578-A292-5626015B32DD}" presName="node" presStyleLbl="node1" presStyleIdx="3" presStyleCnt="4" custRadScaleRad="105417" custRadScaleInc="-5560">
        <dgm:presLayoutVars>
          <dgm:bulletEnabled val="1"/>
        </dgm:presLayoutVars>
      </dgm:prSet>
      <dgm:spPr/>
      <dgm:t>
        <a:bodyPr/>
        <a:lstStyle/>
        <a:p>
          <a:endParaRPr lang="lv-LV"/>
        </a:p>
      </dgm:t>
    </dgm:pt>
    <dgm:pt modelId="{FD6E4D00-0F0F-4EDC-933E-5F0426DD2F3B}" type="pres">
      <dgm:prSet presAssocID="{CFC25E4C-A869-4578-A292-5626015B32DD}" presName="dummy" presStyleCnt="0"/>
      <dgm:spPr/>
      <dgm:t>
        <a:bodyPr/>
        <a:lstStyle/>
        <a:p>
          <a:endParaRPr lang="en-US"/>
        </a:p>
      </dgm:t>
    </dgm:pt>
    <dgm:pt modelId="{1603E24C-F022-47F0-8007-A02C1F42BB60}" type="pres">
      <dgm:prSet presAssocID="{AA4380C8-7138-477C-A525-A819BF63F2FC}" presName="sibTrans" presStyleLbl="sibTrans2D1" presStyleIdx="3" presStyleCnt="4" custScaleX="99033"/>
      <dgm:spPr/>
      <dgm:t>
        <a:bodyPr/>
        <a:lstStyle/>
        <a:p>
          <a:endParaRPr lang="lv-LV"/>
        </a:p>
      </dgm:t>
    </dgm:pt>
  </dgm:ptLst>
  <dgm:cxnLst>
    <dgm:cxn modelId="{243A688A-DA51-4638-9833-788DB748C96A}" type="presOf" srcId="{39B832C4-BFE8-4425-B032-05985E965E96}" destId="{42A53810-30B2-461C-95C4-AF1DE63EB1DA}" srcOrd="0" destOrd="0" presId="urn:microsoft.com/office/officeart/2005/8/layout/radial6"/>
    <dgm:cxn modelId="{23FFA749-F4EE-4691-972D-594967A5FC35}" type="presOf" srcId="{11F34555-6F84-4E9D-A766-82F4C4861874}" destId="{D158A508-3E49-486C-ADCB-5DBAC8E28A44}" srcOrd="0" destOrd="0" presId="urn:microsoft.com/office/officeart/2005/8/layout/radial6"/>
    <dgm:cxn modelId="{126A35E1-7F74-4A19-86F0-54B39F821EC2}" srcId="{FB1E53AF-E963-4FF9-8680-BB48E2EBB1F8}" destId="{CFC25E4C-A869-4578-A292-5626015B32DD}" srcOrd="3" destOrd="0" parTransId="{4EACF2DE-960D-4F71-8521-25F833F0B6F5}" sibTransId="{AA4380C8-7138-477C-A525-A819BF63F2FC}"/>
    <dgm:cxn modelId="{5692CD61-C351-43ED-A23C-E73681205966}" type="presOf" srcId="{C7CA4F64-797D-4597-BF14-DF37E512EFA0}" destId="{7B445DC4-B2BF-4E6B-A483-7A776AE6774C}" srcOrd="0" destOrd="0" presId="urn:microsoft.com/office/officeart/2005/8/layout/radial6"/>
    <dgm:cxn modelId="{DDF6113A-2F5A-42F4-90AB-7F842841838F}" type="presOf" srcId="{063A06F9-4306-476E-8FC4-94FD96A3CC06}" destId="{80B91044-5DF4-4C97-8E9D-FFE0AF4A914D}" srcOrd="0" destOrd="0" presId="urn:microsoft.com/office/officeart/2005/8/layout/radial6"/>
    <dgm:cxn modelId="{7E997685-9B72-4729-9AE2-1520F5FA8C54}" type="presOf" srcId="{FB1E53AF-E963-4FF9-8680-BB48E2EBB1F8}" destId="{E5C3A95E-37E2-43F3-956D-68701C22B618}" srcOrd="0" destOrd="0" presId="urn:microsoft.com/office/officeart/2005/8/layout/radial6"/>
    <dgm:cxn modelId="{B07D3C3C-32FA-4ECB-8FDB-C2F90898B692}" type="presOf" srcId="{4BA4E5DC-7989-489B-89A0-8087DBB69B79}" destId="{2C63A9E0-B780-4993-A57C-BE3EA46D0AFD}" srcOrd="0" destOrd="0" presId="urn:microsoft.com/office/officeart/2005/8/layout/radial6"/>
    <dgm:cxn modelId="{3F1A23C0-D4B5-4439-83A0-9B0DB7EBE06C}" srcId="{FB1E53AF-E963-4FF9-8680-BB48E2EBB1F8}" destId="{4A102183-95E5-42D1-A6EA-D0B7740696C9}" srcOrd="1" destOrd="0" parTransId="{D937711B-5B6D-43C5-932D-AE11D6B5EA8A}" sibTransId="{83B788C3-CCD3-46E2-8A5B-0E001479086B}"/>
    <dgm:cxn modelId="{9A160A1E-B995-4BC6-849B-3DB799C93071}" srcId="{4BA4E5DC-7989-489B-89A0-8087DBB69B79}" destId="{FB1E53AF-E963-4FF9-8680-BB48E2EBB1F8}" srcOrd="0" destOrd="0" parTransId="{99C6D803-C8EE-4B2C-BBF5-A0A70A474C49}" sibTransId="{60CBF046-1B5D-4AEE-BB5E-4BEF29213545}"/>
    <dgm:cxn modelId="{E418ECFA-6686-46DC-A402-F5EFE7601D4C}" srcId="{FB1E53AF-E963-4FF9-8680-BB48E2EBB1F8}" destId="{39B832C4-BFE8-4425-B032-05985E965E96}" srcOrd="2" destOrd="0" parTransId="{2B2B0FFF-4870-4E46-8D68-747E625FF9EB}" sibTransId="{C7CA4F64-797D-4597-BF14-DF37E512EFA0}"/>
    <dgm:cxn modelId="{F05DEA70-9F36-481C-9156-F11BC8306A2F}" type="presOf" srcId="{CFC25E4C-A869-4578-A292-5626015B32DD}" destId="{0C9E8A4C-9F52-4083-A936-3EC2EE06F2DB}" srcOrd="0" destOrd="0" presId="urn:microsoft.com/office/officeart/2005/8/layout/radial6"/>
    <dgm:cxn modelId="{4D29C30F-4FE3-4AD2-8ED6-02257613D0B1}" type="presOf" srcId="{83B788C3-CCD3-46E2-8A5B-0E001479086B}" destId="{5568463D-154D-458B-9DA3-DC9819E55B2F}" srcOrd="0" destOrd="0" presId="urn:microsoft.com/office/officeart/2005/8/layout/radial6"/>
    <dgm:cxn modelId="{734E4DC4-F737-4B73-9D4C-C189AC9D6E85}" type="presOf" srcId="{4A102183-95E5-42D1-A6EA-D0B7740696C9}" destId="{BC3A326E-7103-4221-A8B1-E89C13548BBD}" srcOrd="0" destOrd="0" presId="urn:microsoft.com/office/officeart/2005/8/layout/radial6"/>
    <dgm:cxn modelId="{56B669D3-B6CA-4C2A-ADBF-8E2F1814C7B6}" type="presOf" srcId="{AA4380C8-7138-477C-A525-A819BF63F2FC}" destId="{1603E24C-F022-47F0-8007-A02C1F42BB60}" srcOrd="0" destOrd="0" presId="urn:microsoft.com/office/officeart/2005/8/layout/radial6"/>
    <dgm:cxn modelId="{90ECBB96-8FAA-4DBB-BC7C-3D3D16264A1A}" srcId="{FB1E53AF-E963-4FF9-8680-BB48E2EBB1F8}" destId="{063A06F9-4306-476E-8FC4-94FD96A3CC06}" srcOrd="0" destOrd="0" parTransId="{A798CE16-35DF-4DD4-8C00-33D255DCFC51}" sibTransId="{11F34555-6F84-4E9D-A766-82F4C4861874}"/>
    <dgm:cxn modelId="{9850E232-A87E-460F-855E-55E0A9561BF8}" type="presParOf" srcId="{2C63A9E0-B780-4993-A57C-BE3EA46D0AFD}" destId="{E5C3A95E-37E2-43F3-956D-68701C22B618}" srcOrd="0" destOrd="0" presId="urn:microsoft.com/office/officeart/2005/8/layout/radial6"/>
    <dgm:cxn modelId="{4CDB421A-81D0-4506-BE46-87D0AEBE454B}" type="presParOf" srcId="{2C63A9E0-B780-4993-A57C-BE3EA46D0AFD}" destId="{80B91044-5DF4-4C97-8E9D-FFE0AF4A914D}" srcOrd="1" destOrd="0" presId="urn:microsoft.com/office/officeart/2005/8/layout/radial6"/>
    <dgm:cxn modelId="{CAE781B2-EC5F-4C9C-AE2C-988DC3E40E7D}" type="presParOf" srcId="{2C63A9E0-B780-4993-A57C-BE3EA46D0AFD}" destId="{6BC6F6A7-E7A2-449E-8944-0FA30669DE62}" srcOrd="2" destOrd="0" presId="urn:microsoft.com/office/officeart/2005/8/layout/radial6"/>
    <dgm:cxn modelId="{3A7D83CB-94CF-4C0C-AE19-2D1FBD9F8AAA}" type="presParOf" srcId="{2C63A9E0-B780-4993-A57C-BE3EA46D0AFD}" destId="{D158A508-3E49-486C-ADCB-5DBAC8E28A44}" srcOrd="3" destOrd="0" presId="urn:microsoft.com/office/officeart/2005/8/layout/radial6"/>
    <dgm:cxn modelId="{18856906-101B-410E-9861-0CF0A61EBC34}" type="presParOf" srcId="{2C63A9E0-B780-4993-A57C-BE3EA46D0AFD}" destId="{BC3A326E-7103-4221-A8B1-E89C13548BBD}" srcOrd="4" destOrd="0" presId="urn:microsoft.com/office/officeart/2005/8/layout/radial6"/>
    <dgm:cxn modelId="{9C86FF19-5A2C-4039-9E1A-C0C08C2C2532}" type="presParOf" srcId="{2C63A9E0-B780-4993-A57C-BE3EA46D0AFD}" destId="{746A4B99-416A-492A-A908-99A23CA0FB39}" srcOrd="5" destOrd="0" presId="urn:microsoft.com/office/officeart/2005/8/layout/radial6"/>
    <dgm:cxn modelId="{0D03E8A8-DFAE-4701-8E7B-DD4A92C56091}" type="presParOf" srcId="{2C63A9E0-B780-4993-A57C-BE3EA46D0AFD}" destId="{5568463D-154D-458B-9DA3-DC9819E55B2F}" srcOrd="6" destOrd="0" presId="urn:microsoft.com/office/officeart/2005/8/layout/radial6"/>
    <dgm:cxn modelId="{808E749F-D664-4B2C-8C0A-0CB7B764D490}" type="presParOf" srcId="{2C63A9E0-B780-4993-A57C-BE3EA46D0AFD}" destId="{42A53810-30B2-461C-95C4-AF1DE63EB1DA}" srcOrd="7" destOrd="0" presId="urn:microsoft.com/office/officeart/2005/8/layout/radial6"/>
    <dgm:cxn modelId="{AC076A72-FC7C-43BB-81BE-8BF34BF70222}" type="presParOf" srcId="{2C63A9E0-B780-4993-A57C-BE3EA46D0AFD}" destId="{EB5152BC-B3BD-4914-8AC2-D7141A83BA6D}" srcOrd="8" destOrd="0" presId="urn:microsoft.com/office/officeart/2005/8/layout/radial6"/>
    <dgm:cxn modelId="{1645AD54-8245-418C-95E8-03566E941FC2}" type="presParOf" srcId="{2C63A9E0-B780-4993-A57C-BE3EA46D0AFD}" destId="{7B445DC4-B2BF-4E6B-A483-7A776AE6774C}" srcOrd="9" destOrd="0" presId="urn:microsoft.com/office/officeart/2005/8/layout/radial6"/>
    <dgm:cxn modelId="{DCAA86E0-976B-401A-81C0-33EBC2DD2846}" type="presParOf" srcId="{2C63A9E0-B780-4993-A57C-BE3EA46D0AFD}" destId="{0C9E8A4C-9F52-4083-A936-3EC2EE06F2DB}" srcOrd="10" destOrd="0" presId="urn:microsoft.com/office/officeart/2005/8/layout/radial6"/>
    <dgm:cxn modelId="{176521B7-D987-488C-8B5F-3F87D9D32D8B}" type="presParOf" srcId="{2C63A9E0-B780-4993-A57C-BE3EA46D0AFD}" destId="{FD6E4D00-0F0F-4EDC-933E-5F0426DD2F3B}" srcOrd="11" destOrd="0" presId="urn:microsoft.com/office/officeart/2005/8/layout/radial6"/>
    <dgm:cxn modelId="{F8FD4249-E67A-4302-93C9-52327C2839F0}" type="presParOf" srcId="{2C63A9E0-B780-4993-A57C-BE3EA46D0AFD}" destId="{1603E24C-F022-47F0-8007-A02C1F42BB60}"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30C89-BA7A-41A3-A030-2D263F1CAEDA}">
      <dsp:nvSpPr>
        <dsp:cNvPr id="0" name=""/>
        <dsp:cNvSpPr/>
      </dsp:nvSpPr>
      <dsp:spPr>
        <a:xfrm>
          <a:off x="4996" y="0"/>
          <a:ext cx="1938300"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lv-LV" sz="2500" kern="1200" noProof="0" dirty="0" smtClean="0">
              <a:latin typeface="Cambria" panose="02040503050406030204" pitchFamily="18" charset="0"/>
            </a:rPr>
            <a:t>Kultūras mantojums</a:t>
          </a:r>
          <a:endParaRPr lang="en-GB" sz="2500" kern="1200" noProof="0" dirty="0">
            <a:latin typeface="Cambria" panose="02040503050406030204" pitchFamily="18" charset="0"/>
          </a:endParaRPr>
        </a:p>
      </dsp:txBody>
      <dsp:txXfrm>
        <a:off x="4996" y="1740535"/>
        <a:ext cx="1938300" cy="1740535"/>
      </dsp:txXfrm>
    </dsp:sp>
    <dsp:sp modelId="{359D5A74-75CC-4AB0-BE65-C1D7D5A157ED}">
      <dsp:nvSpPr>
        <dsp:cNvPr id="0" name=""/>
        <dsp:cNvSpPr/>
      </dsp:nvSpPr>
      <dsp:spPr>
        <a:xfrm>
          <a:off x="249648" y="261080"/>
          <a:ext cx="1448995" cy="14489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128212-D879-43CA-8B59-F3FD3B2F88DC}">
      <dsp:nvSpPr>
        <dsp:cNvPr id="0" name=""/>
        <dsp:cNvSpPr/>
      </dsp:nvSpPr>
      <dsp:spPr>
        <a:xfrm>
          <a:off x="2001445" y="0"/>
          <a:ext cx="1938300"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lv-LV" sz="2800" kern="1200" noProof="0" dirty="0" smtClean="0">
              <a:latin typeface="Cambria" panose="02040503050406030204" pitchFamily="18" charset="0"/>
            </a:rPr>
            <a:t>Atpūta</a:t>
          </a:r>
          <a:endParaRPr lang="en-GB" sz="2800" kern="1200" noProof="0" dirty="0">
            <a:latin typeface="Cambria" panose="02040503050406030204" pitchFamily="18" charset="0"/>
          </a:endParaRPr>
        </a:p>
      </dsp:txBody>
      <dsp:txXfrm>
        <a:off x="2001445" y="1740535"/>
        <a:ext cx="1938300" cy="1740535"/>
      </dsp:txXfrm>
    </dsp:sp>
    <dsp:sp modelId="{B031409E-8ECC-468F-83EC-03003F2169F3}">
      <dsp:nvSpPr>
        <dsp:cNvPr id="0" name=""/>
        <dsp:cNvSpPr/>
      </dsp:nvSpPr>
      <dsp:spPr>
        <a:xfrm>
          <a:off x="2246098" y="261080"/>
          <a:ext cx="1448995" cy="14489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60E330-903F-44A8-9B45-BB572B26FBCA}">
      <dsp:nvSpPr>
        <dsp:cNvPr id="0" name=""/>
        <dsp:cNvSpPr/>
      </dsp:nvSpPr>
      <dsp:spPr>
        <a:xfrm>
          <a:off x="3997895" y="0"/>
          <a:ext cx="1938300"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lv-LV" sz="2400" kern="1200" noProof="0" dirty="0" smtClean="0">
              <a:latin typeface="Cambria" panose="02040503050406030204" pitchFamily="18" charset="0"/>
            </a:rPr>
            <a:t>Personiskā izziņa</a:t>
          </a:r>
          <a:endParaRPr lang="en-GB" sz="2400" kern="1200" noProof="0" dirty="0">
            <a:latin typeface="Cambria" panose="02040503050406030204" pitchFamily="18" charset="0"/>
          </a:endParaRPr>
        </a:p>
      </dsp:txBody>
      <dsp:txXfrm>
        <a:off x="3997895" y="1740535"/>
        <a:ext cx="1938300" cy="1740535"/>
      </dsp:txXfrm>
    </dsp:sp>
    <dsp:sp modelId="{1D9E4028-987D-4D3B-A2FA-62581A1A2490}">
      <dsp:nvSpPr>
        <dsp:cNvPr id="0" name=""/>
        <dsp:cNvSpPr/>
      </dsp:nvSpPr>
      <dsp:spPr>
        <a:xfrm>
          <a:off x="4242547" y="261080"/>
          <a:ext cx="1448995" cy="14489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52693A-258B-4B2C-8050-A7F639850A1A}">
      <dsp:nvSpPr>
        <dsp:cNvPr id="0" name=""/>
        <dsp:cNvSpPr/>
      </dsp:nvSpPr>
      <dsp:spPr>
        <a:xfrm>
          <a:off x="5994344" y="0"/>
          <a:ext cx="1938300"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lv-LV" sz="2800" kern="1200" dirty="0" smtClean="0">
              <a:latin typeface="Cambria" panose="02040503050406030204" pitchFamily="18" charset="0"/>
            </a:rPr>
            <a:t>Daba</a:t>
          </a:r>
          <a:endParaRPr lang="en-US" sz="2800" kern="1200" dirty="0">
            <a:latin typeface="Cambria" panose="02040503050406030204" pitchFamily="18" charset="0"/>
          </a:endParaRPr>
        </a:p>
      </dsp:txBody>
      <dsp:txXfrm>
        <a:off x="5994344" y="1740535"/>
        <a:ext cx="1938300" cy="1740535"/>
      </dsp:txXfrm>
    </dsp:sp>
    <dsp:sp modelId="{670C3002-B144-4A04-8BA8-32CDD4D309CF}">
      <dsp:nvSpPr>
        <dsp:cNvPr id="0" name=""/>
        <dsp:cNvSpPr/>
      </dsp:nvSpPr>
      <dsp:spPr>
        <a:xfrm>
          <a:off x="6238996" y="261080"/>
          <a:ext cx="1448995" cy="144899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18405D-EE59-4BB2-88F7-F171C035C9BF}">
      <dsp:nvSpPr>
        <dsp:cNvPr id="0" name=""/>
        <dsp:cNvSpPr/>
      </dsp:nvSpPr>
      <dsp:spPr>
        <a:xfrm>
          <a:off x="7990793" y="0"/>
          <a:ext cx="2519809"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lv-LV" sz="2800" kern="1200" noProof="0" dirty="0" smtClean="0">
              <a:latin typeface="Cambria" panose="02040503050406030204" pitchFamily="18" charset="0"/>
            </a:rPr>
            <a:t>Korporatīvais</a:t>
          </a:r>
          <a:endParaRPr lang="en-GB" sz="2800" kern="1200" noProof="0" dirty="0">
            <a:latin typeface="Cambria" panose="02040503050406030204" pitchFamily="18" charset="0"/>
          </a:endParaRPr>
        </a:p>
      </dsp:txBody>
      <dsp:txXfrm>
        <a:off x="7990793" y="1740535"/>
        <a:ext cx="2519809" cy="1740535"/>
      </dsp:txXfrm>
    </dsp:sp>
    <dsp:sp modelId="{8E0A1186-2C14-4154-84C9-11EC8F1675F1}">
      <dsp:nvSpPr>
        <dsp:cNvPr id="0" name=""/>
        <dsp:cNvSpPr/>
      </dsp:nvSpPr>
      <dsp:spPr>
        <a:xfrm>
          <a:off x="8517492" y="200121"/>
          <a:ext cx="1448995" cy="1448995"/>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837B51-40E9-49B3-8C3A-5633FD0090F3}">
      <dsp:nvSpPr>
        <dsp:cNvPr id="0" name=""/>
        <dsp:cNvSpPr/>
      </dsp:nvSpPr>
      <dsp:spPr>
        <a:xfrm>
          <a:off x="397115" y="3698637"/>
          <a:ext cx="967435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3E24C-F022-47F0-8007-A02C1F42BB60}">
      <dsp:nvSpPr>
        <dsp:cNvPr id="0" name=""/>
        <dsp:cNvSpPr/>
      </dsp:nvSpPr>
      <dsp:spPr>
        <a:xfrm>
          <a:off x="2191001" y="748658"/>
          <a:ext cx="4971748" cy="5020294"/>
        </a:xfrm>
        <a:prstGeom prst="blockArc">
          <a:avLst>
            <a:gd name="adj1" fmla="val 10689434"/>
            <a:gd name="adj2" fmla="val 16386557"/>
            <a:gd name="adj3" fmla="val 464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445DC4-B2BF-4E6B-A483-7A776AE6774C}">
      <dsp:nvSpPr>
        <dsp:cNvPr id="0" name=""/>
        <dsp:cNvSpPr/>
      </dsp:nvSpPr>
      <dsp:spPr>
        <a:xfrm>
          <a:off x="2166967" y="756470"/>
          <a:ext cx="5020294" cy="5020294"/>
        </a:xfrm>
        <a:prstGeom prst="blockArc">
          <a:avLst>
            <a:gd name="adj1" fmla="val 5243355"/>
            <a:gd name="adj2" fmla="val 10700392"/>
            <a:gd name="adj3" fmla="val 464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68463D-154D-458B-9DA3-DC9819E55B2F}">
      <dsp:nvSpPr>
        <dsp:cNvPr id="0" name=""/>
        <dsp:cNvSpPr/>
      </dsp:nvSpPr>
      <dsp:spPr>
        <a:xfrm>
          <a:off x="2405778" y="757223"/>
          <a:ext cx="5020294" cy="5020294"/>
        </a:xfrm>
        <a:prstGeom prst="blockArc">
          <a:avLst>
            <a:gd name="adj1" fmla="val 25558"/>
            <a:gd name="adj2" fmla="val 5578318"/>
            <a:gd name="adj3" fmla="val 464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58A508-3E49-486C-ADCB-5DBAC8E28A44}">
      <dsp:nvSpPr>
        <dsp:cNvPr id="0" name=""/>
        <dsp:cNvSpPr/>
      </dsp:nvSpPr>
      <dsp:spPr>
        <a:xfrm>
          <a:off x="2405843" y="749970"/>
          <a:ext cx="5020294" cy="5020294"/>
        </a:xfrm>
        <a:prstGeom prst="blockArc">
          <a:avLst>
            <a:gd name="adj1" fmla="val 16051164"/>
            <a:gd name="adj2" fmla="val 35728"/>
            <a:gd name="adj3" fmla="val 464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C3A95E-37E2-43F3-956D-68701C22B618}">
      <dsp:nvSpPr>
        <dsp:cNvPr id="0" name=""/>
        <dsp:cNvSpPr/>
      </dsp:nvSpPr>
      <dsp:spPr>
        <a:xfrm rot="16200000">
          <a:off x="3444500" y="1954371"/>
          <a:ext cx="2730737" cy="2616088"/>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25400" tIns="25400" rIns="25400" bIns="25400" numCol="1" spcCol="1270" anchor="ctr" anchorCtr="0">
          <a:prstTxWarp prst="textCircle">
            <a:avLst/>
          </a:prstTxWarp>
          <a:noAutofit/>
        </a:bodyPr>
        <a:lstStyle/>
        <a:p>
          <a:pPr lvl="0" algn="ctr" defTabSz="889000">
            <a:lnSpc>
              <a:spcPct val="100000"/>
            </a:lnSpc>
            <a:spcBef>
              <a:spcPct val="0"/>
            </a:spcBef>
            <a:spcAft>
              <a:spcPts val="600"/>
            </a:spcAft>
          </a:pPr>
          <a:r>
            <a:rPr lang="lv-LV" sz="2000" b="1" kern="1200" dirty="0" smtClean="0"/>
            <a:t>LOW COSTS           </a:t>
          </a:r>
          <a:r>
            <a:rPr lang="lv-LV" sz="2400" b="1" kern="1200" dirty="0" smtClean="0"/>
            <a:t>DIFFERENTATION</a:t>
          </a:r>
          <a:endParaRPr lang="lv-LV" sz="2400" b="1" kern="1200" dirty="0"/>
        </a:p>
      </dsp:txBody>
      <dsp:txXfrm>
        <a:off x="3844407" y="2337488"/>
        <a:ext cx="1930923" cy="1849854"/>
      </dsp:txXfrm>
    </dsp:sp>
    <dsp:sp modelId="{80B91044-5DF4-4C97-8E9D-FFE0AF4A914D}">
      <dsp:nvSpPr>
        <dsp:cNvPr id="0" name=""/>
        <dsp:cNvSpPr/>
      </dsp:nvSpPr>
      <dsp:spPr>
        <a:xfrm>
          <a:off x="4001021" y="1657"/>
          <a:ext cx="1617694" cy="161769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lv-LV" sz="2000" kern="1200" noProof="0" dirty="0" smtClean="0"/>
            <a:t>Pārākā </a:t>
          </a:r>
          <a:r>
            <a:rPr lang="lv-LV" sz="2000" b="1" kern="1200" noProof="0" dirty="0" smtClean="0"/>
            <a:t>kvalitāte</a:t>
          </a:r>
          <a:endParaRPr lang="en-GB" sz="2000" b="1" kern="1200" noProof="0" dirty="0"/>
        </a:p>
      </dsp:txBody>
      <dsp:txXfrm>
        <a:off x="4237927" y="238563"/>
        <a:ext cx="1143882" cy="1143882"/>
      </dsp:txXfrm>
    </dsp:sp>
    <dsp:sp modelId="{BC3A326E-7103-4221-A8B1-E89C13548BBD}">
      <dsp:nvSpPr>
        <dsp:cNvPr id="0" name=""/>
        <dsp:cNvSpPr/>
      </dsp:nvSpPr>
      <dsp:spPr>
        <a:xfrm>
          <a:off x="6558921" y="2476752"/>
          <a:ext cx="1617694" cy="161769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lv-LV" sz="2000" kern="1200" noProof="0" dirty="0" smtClean="0"/>
            <a:t>Pārākā </a:t>
          </a:r>
          <a:r>
            <a:rPr lang="lv-LV" sz="2000" b="1" kern="1200" noProof="0" dirty="0" smtClean="0"/>
            <a:t>klientu atsaucība</a:t>
          </a:r>
          <a:endParaRPr lang="en-GB" sz="2000" b="1" kern="1200" noProof="0" dirty="0"/>
        </a:p>
      </dsp:txBody>
      <dsp:txXfrm>
        <a:off x="6795827" y="2713658"/>
        <a:ext cx="1143882" cy="1143882"/>
      </dsp:txXfrm>
    </dsp:sp>
    <dsp:sp modelId="{42A53810-30B2-461C-95C4-AF1DE63EB1DA}">
      <dsp:nvSpPr>
        <dsp:cNvPr id="0" name=""/>
        <dsp:cNvSpPr/>
      </dsp:nvSpPr>
      <dsp:spPr>
        <a:xfrm>
          <a:off x="3979953" y="4907136"/>
          <a:ext cx="1617694" cy="161769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lv-LV" sz="1900" kern="1200" noProof="0" dirty="0" smtClean="0"/>
            <a:t>Pārākā </a:t>
          </a:r>
          <a:r>
            <a:rPr lang="lv-LV" sz="1900" b="1" kern="1200" noProof="0" dirty="0" smtClean="0"/>
            <a:t>inovācija</a:t>
          </a:r>
          <a:endParaRPr lang="en-GB" sz="1900" b="1" kern="1200" noProof="0" dirty="0"/>
        </a:p>
      </dsp:txBody>
      <dsp:txXfrm>
        <a:off x="4216859" y="5144042"/>
        <a:ext cx="1143882" cy="1143882"/>
      </dsp:txXfrm>
    </dsp:sp>
    <dsp:sp modelId="{0C9E8A4C-9F52-4083-A936-3EC2EE06F2DB}">
      <dsp:nvSpPr>
        <dsp:cNvPr id="0" name=""/>
        <dsp:cNvSpPr/>
      </dsp:nvSpPr>
      <dsp:spPr>
        <a:xfrm>
          <a:off x="1417386" y="2528804"/>
          <a:ext cx="1617694" cy="1617694"/>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lv-LV" sz="1900" b="0" kern="1200" noProof="0" dirty="0" smtClean="0"/>
            <a:t>Pārākā </a:t>
          </a:r>
          <a:r>
            <a:rPr lang="lv-LV" sz="1800" b="1" kern="1200" noProof="0" dirty="0" smtClean="0"/>
            <a:t>efektivitāte</a:t>
          </a:r>
          <a:endParaRPr lang="en-GB" sz="1800" b="1" kern="1200" noProof="0" dirty="0"/>
        </a:p>
      </dsp:txBody>
      <dsp:txXfrm>
        <a:off x="1654292" y="2765710"/>
        <a:ext cx="1143882" cy="114388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5/8/2019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5/8/2019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0"/>
            <a:ext cx="12188826" cy="1905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9" name="Rectangle 8"/>
          <p:cNvSpPr/>
          <p:nvPr/>
        </p:nvSpPr>
        <p:spPr>
          <a:xfrm>
            <a:off x="-1" y="5102352"/>
            <a:ext cx="12188826" cy="17556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1295400" y="2286000"/>
            <a:ext cx="9601200" cy="1517904"/>
          </a:xfrm>
        </p:spPr>
        <p:txBody>
          <a:bodyPr anchor="b"/>
          <a:lstStyle>
            <a:lvl1pPr algn="ctr">
              <a:defRPr sz="5400"/>
            </a:lvl1pPr>
          </a:lstStyle>
          <a:p>
            <a:r>
              <a:rPr lang="en-US" smtClean="0"/>
              <a:t>Click to edit Master title style</a:t>
            </a:r>
            <a:endParaRPr/>
          </a:p>
        </p:txBody>
      </p:sp>
      <p:sp>
        <p:nvSpPr>
          <p:cNvPr id="3" name="Subtitle 2"/>
          <p:cNvSpPr>
            <a:spLocks noGrp="1"/>
          </p:cNvSpPr>
          <p:nvPr>
            <p:ph type="subTitle" idx="1"/>
          </p:nvPr>
        </p:nvSpPr>
        <p:spPr>
          <a:xfrm>
            <a:off x="1295400" y="3959352"/>
            <a:ext cx="9601200" cy="914400"/>
          </a:xfrm>
        </p:spPr>
        <p:txBody>
          <a:bodyPr>
            <a:normAutofit/>
          </a:bodyPr>
          <a:lstStyle>
            <a:lvl1pPr marL="0" indent="0" algn="ctr">
              <a:spcBef>
                <a:spcPts val="0"/>
              </a:spcBef>
              <a:buNone/>
              <a:defRPr sz="20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FDE056B7-329B-4E98-A7DE-1095F29C9987}" type="datetime1">
              <a:rPr lang="en-US" smtClean="0"/>
              <a:t>5/8/2019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6B30EAD2-84F0-424D-85FA-C85CE5D7B84D}" type="datetime1">
              <a:rPr lang="en-US" smtClean="0"/>
              <a:t>5/8/2019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7272A335-28DE-461F-86D4-4A540BEA59B0}" type="datetime1">
              <a:rPr lang="en-US" smtClean="0"/>
              <a:t>5/8/2019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274320"/>
            <a:ext cx="12192000"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295400" y="2130552"/>
            <a:ext cx="9601200" cy="2359152"/>
          </a:xfrm>
        </p:spPr>
        <p:txBody>
          <a:bodyPr anchor="b">
            <a:normAutofit/>
          </a:bodyPr>
          <a:lstStyle>
            <a:lvl1pPr algn="ctr">
              <a:defRPr sz="5400" b="0" baseline="0">
                <a:solidFill>
                  <a:schemeClr val="bg1">
                    <a:lumMod val="7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1295400" y="4572000"/>
            <a:ext cx="9601200" cy="841248"/>
          </a:xfrm>
        </p:spPr>
        <p:txBody>
          <a:bodyPr anchor="t"/>
          <a:lstStyle>
            <a:lvl1pPr marL="0" indent="0" algn="ctr">
              <a:spcBef>
                <a:spcPts val="0"/>
              </a:spcBef>
              <a:buNone/>
              <a:defRPr sz="2000" cap="all" baseline="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EA5CF9C1-51F7-4E92-A279-1FFCE980DDD9}" type="datetime1">
              <a:rPr lang="en-US" smtClean="0"/>
              <a:t>5/8/2019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DC1A038D-FDC8-4BB1-AD53-DEF36236CCF5}" type="datetime1">
              <a:rPr lang="en-US" smtClean="0"/>
              <a:t>5/8/2019</a:t>
            </a:fld>
            <a:endParaRPr/>
          </a:p>
        </p:txBody>
      </p:sp>
      <p:sp>
        <p:nvSpPr>
          <p:cNvPr id="7" name="Slide Number Placeholder 6"/>
          <p:cNvSpPr>
            <a:spLocks noGrp="1"/>
          </p:cNvSpPr>
          <p:nvPr>
            <p:ph type="sldNum" sz="quarter" idx="12"/>
          </p:nvPr>
        </p:nvSpPr>
        <p:spPr/>
        <p:txBody>
          <a:bodyPr/>
          <a:lstStyle/>
          <a:p>
            <a:fld id="{0D06EF73-9DB8-4763-865F-2F88181A4732}" type="slidenum">
              <a:rPr/>
              <a:t>‹#›</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E13729E3-7C8F-407D-B4C1-8AD873D40758}" type="datetime1">
              <a:rPr lang="en-US" smtClean="0"/>
              <a:t>5/8/2019</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0D0605C7-DA32-47E3-8E60-0B60D86BAF89}" type="datetime1">
              <a:rPr lang="en-US" smtClean="0"/>
              <a:t>5/8/2019</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12188826" cy="274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CA89260F-252E-49E9-8B36-9D774100BA25}" type="datetime1">
              <a:rPr lang="en-US" smtClean="0"/>
              <a:t>5/8/2019</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0648" y="2350008"/>
            <a:ext cx="4206240" cy="1993392"/>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457200" y="758952"/>
            <a:ext cx="6629400" cy="533095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2AB5DA44-6BB8-4FCD-946A-1E2EFA3D1A5F}" type="datetime1">
              <a:rPr lang="en-US" smtClean="0"/>
              <a:t>5/8/2019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0648" y="2350008"/>
            <a:ext cx="4206240" cy="1993392"/>
          </a:xfrm>
        </p:spPr>
        <p:txBody>
          <a:bodyPr anchor="b">
            <a:normAutofit/>
          </a:bodyPr>
          <a:lstStyle>
            <a:lvl1pPr>
              <a:defRPr sz="34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301752" y="502920"/>
            <a:ext cx="6702552" cy="5843016"/>
          </a:xfrm>
          <a:solidFill>
            <a:schemeClr val="accent1">
              <a:lumMod val="40000"/>
              <a:lumOff val="60000"/>
            </a:schemeClr>
          </a:solidFill>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5052C8DE-E6DB-42D9-BE6D-D9F39E19B42A}" type="datetime1">
              <a:rPr lang="en-US" smtClean="0"/>
              <a:t>5/8/2019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583680"/>
            <a:ext cx="12188826" cy="2743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bg1">
                    <a:lumMod val="75000"/>
                  </a:schemeClr>
                </a:solidFill>
              </a:defRPr>
            </a:lvl1pPr>
          </a:lstStyle>
          <a:p>
            <a:r>
              <a:rPr lang="en-US"/>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1100" baseline="0">
                <a:solidFill>
                  <a:schemeClr val="bg1">
                    <a:lumMod val="75000"/>
                  </a:schemeClr>
                </a:solidFill>
              </a:defRPr>
            </a:lvl1pPr>
          </a:lstStyle>
          <a:p>
            <a:fld id="{2A66FFC4-1542-4DAA-837B-D6921D33E8CC}" type="datetime1">
              <a:rPr lang="en-US" smtClean="0"/>
              <a:pPr/>
              <a:t>5/8/2019</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baseline="0">
                <a:solidFill>
                  <a:schemeClr val="bg1">
                    <a:lumMod val="75000"/>
                  </a:schemeClr>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fif"/><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hyperlink" Target="http://kokskaste.lv/cenas_korp" TargetMode="Externa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2.xml"/><Relationship Id="rId7" Type="http://schemas.openxmlformats.org/officeDocument/2006/relationships/image" Target="../media/image5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61.png"/><Relationship Id="rId5" Type="http://schemas.openxmlformats.org/officeDocument/2006/relationships/diagramColors" Target="../diagrams/colors2.xml"/><Relationship Id="rId10" Type="http://schemas.microsoft.com/office/2007/relationships/hdphoto" Target="../media/hdphoto4.wdp"/><Relationship Id="rId4" Type="http://schemas.openxmlformats.org/officeDocument/2006/relationships/diagramQuickStyle" Target="../diagrams/quickStyle2.xml"/><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gifmaker.me/PlayFrameAnimation.php?folder=2018051118zq99wgAz63ITxIZeHRrF6N" TargetMode="Externa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oxfordmartin.ox.ac.uk/downloads/academic/The_Future_of_Employment.pdf" TargetMode="External"/><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ftp://ftp.zew.de/pub/zew-docs/gutachten/Kurzexpertise_BMAS_ZEW2015.pdf"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2.xml"/><Relationship Id="rId1" Type="http://schemas.openxmlformats.org/officeDocument/2006/relationships/video" Target="https://www.youtube.com/embed/eZa4ZSNSg_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49" y="2164771"/>
            <a:ext cx="8381173" cy="1810881"/>
          </a:xfrm>
        </p:spPr>
        <p:txBody>
          <a:bodyPr>
            <a:noAutofit/>
          </a:bodyPr>
          <a:lstStyle/>
          <a:p>
            <a:pPr algn="l"/>
            <a:r>
              <a:rPr lang="lv-LV" sz="4400" dirty="0">
                <a:latin typeface="Century Gothic" panose="020B0502020202020204" pitchFamily="34" charset="0"/>
              </a:rPr>
              <a:t>Latgales tūrisma pieprasījums un piedāvājums Latvijas tirgus kontekstā. </a:t>
            </a:r>
            <a:endParaRPr lang="en-US" sz="4400" dirty="0">
              <a:latin typeface="Century Gothic" panose="020B0502020202020204" pitchFamily="34" charset="0"/>
            </a:endParaRPr>
          </a:p>
        </p:txBody>
      </p:sp>
      <p:sp>
        <p:nvSpPr>
          <p:cNvPr id="17" name="Subtitle 2"/>
          <p:cNvSpPr txBox="1">
            <a:spLocks/>
          </p:cNvSpPr>
          <p:nvPr/>
        </p:nvSpPr>
        <p:spPr>
          <a:xfrm>
            <a:off x="5236243" y="6143331"/>
            <a:ext cx="1739867" cy="44745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0"/>
              </a:spcBef>
              <a:buSzPct val="80000"/>
              <a:buFont typeface="Arial" pitchFamily="34" charset="0"/>
              <a:buNone/>
              <a:defRPr sz="2000" kern="1200" cap="all" baseline="0">
                <a:solidFill>
                  <a:schemeClr val="tx1"/>
                </a:solidFill>
                <a:latin typeface="+mn-lt"/>
                <a:ea typeface="+mn-ea"/>
                <a:cs typeface="+mn-cs"/>
              </a:defRPr>
            </a:lvl1pPr>
            <a:lvl2pPr marL="457200" indent="0" algn="ctr" defTabSz="914400" rtl="0" eaLnBrk="1" latinLnBrk="0" hangingPunct="1">
              <a:lnSpc>
                <a:spcPct val="90000"/>
              </a:lnSpc>
              <a:spcBef>
                <a:spcPts val="1000"/>
              </a:spcBef>
              <a:buSzPct val="80000"/>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800"/>
              </a:spcBef>
              <a:buSzPct val="80000"/>
              <a:buFont typeface="Arial"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SzPct val="80000"/>
              <a:buFont typeface="Arial"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SzPct val="80000"/>
              <a:buFont typeface="Arial"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Font typeface="Arial"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Font typeface="Arial" pitchFamily="34" charset="0"/>
              <a:buNone/>
              <a:defRPr sz="2000" kern="1200" baseline="0">
                <a:solidFill>
                  <a:schemeClr val="tx1"/>
                </a:solidFill>
                <a:latin typeface="+mn-lt"/>
                <a:ea typeface="+mn-ea"/>
                <a:cs typeface="+mn-cs"/>
              </a:defRPr>
            </a:lvl7pPr>
            <a:lvl8pPr marL="3200400" indent="0" algn="ctr" defTabSz="914400" rtl="0" eaLnBrk="1" latinLnBrk="0" hangingPunct="1">
              <a:lnSpc>
                <a:spcPct val="90000"/>
              </a:lnSpc>
              <a:spcBef>
                <a:spcPts val="800"/>
              </a:spcBef>
              <a:buFont typeface="Arial" pitchFamily="34" charset="0"/>
              <a:buNone/>
              <a:defRPr sz="2000" kern="1200" baseline="0">
                <a:solidFill>
                  <a:schemeClr val="tx1"/>
                </a:solidFill>
                <a:latin typeface="+mn-lt"/>
                <a:ea typeface="+mn-ea"/>
                <a:cs typeface="+mn-cs"/>
              </a:defRPr>
            </a:lvl8pPr>
            <a:lvl9pPr marL="3657600" indent="0" algn="ctr" defTabSz="914400" rtl="0" eaLnBrk="1" latinLnBrk="0" hangingPunct="1">
              <a:lnSpc>
                <a:spcPct val="90000"/>
              </a:lnSpc>
              <a:spcBef>
                <a:spcPts val="800"/>
              </a:spcBef>
              <a:buFont typeface="Arial" pitchFamily="34" charset="0"/>
              <a:buNone/>
              <a:defRPr sz="2000" kern="1200" baseline="0">
                <a:solidFill>
                  <a:schemeClr val="tx1"/>
                </a:solidFill>
                <a:latin typeface="+mn-lt"/>
                <a:ea typeface="+mn-ea"/>
                <a:cs typeface="+mn-cs"/>
              </a:defRPr>
            </a:lvl9pPr>
          </a:lstStyle>
          <a:p>
            <a:r>
              <a:rPr lang="lv-LV" dirty="0" smtClean="0">
                <a:latin typeface="Cambria" panose="02040503050406030204" pitchFamily="18" charset="0"/>
              </a:rPr>
              <a:t>BALVI | LATGALE, 08.05.2019.</a:t>
            </a:r>
            <a:endParaRPr lang="en-US" dirty="0">
              <a:latin typeface="Cambria" panose="02040503050406030204" pitchFamily="18" charset="0"/>
            </a:endParaRPr>
          </a:p>
        </p:txBody>
      </p:sp>
      <p:sp>
        <p:nvSpPr>
          <p:cNvPr id="18" name="TextBox 17"/>
          <p:cNvSpPr txBox="1"/>
          <p:nvPr/>
        </p:nvSpPr>
        <p:spPr>
          <a:xfrm>
            <a:off x="7457603" y="5905393"/>
            <a:ext cx="4594563" cy="923330"/>
          </a:xfrm>
          <a:prstGeom prst="rect">
            <a:avLst/>
          </a:prstGeom>
          <a:noFill/>
        </p:spPr>
        <p:txBody>
          <a:bodyPr wrap="square" rtlCol="0">
            <a:spAutoFit/>
          </a:bodyPr>
          <a:lstStyle/>
          <a:p>
            <a:pPr algn="r"/>
            <a:r>
              <a:rPr lang="lv-LV" dirty="0" smtClean="0">
                <a:latin typeface="Cambria" panose="02040503050406030204" pitchFamily="18" charset="0"/>
              </a:rPr>
              <a:t>Andris Klepers, </a:t>
            </a:r>
          </a:p>
          <a:p>
            <a:pPr algn="r"/>
            <a:r>
              <a:rPr lang="lv-LV" dirty="0" smtClean="0">
                <a:latin typeface="Cambria" panose="02040503050406030204" pitchFamily="18" charset="0"/>
              </a:rPr>
              <a:t>Dr.geogr., asoc. profesors HESPI pētnieks | Valmiera</a:t>
            </a:r>
            <a:endParaRPr lang="en-US" dirty="0">
              <a:latin typeface="Cambria" panose="020405030504060302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9813" y="5305226"/>
            <a:ext cx="2452353" cy="56713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956" t="25401" r="22013" b="20331"/>
          <a:stretch/>
        </p:blipFill>
        <p:spPr>
          <a:xfrm>
            <a:off x="8961120" y="1942058"/>
            <a:ext cx="3149236" cy="3105497"/>
          </a:xfrm>
          <a:prstGeom prst="rect">
            <a:avLst/>
          </a:prstGeom>
        </p:spPr>
      </p:pic>
      <p:sp>
        <p:nvSpPr>
          <p:cNvPr id="3" name="TextBox 2"/>
          <p:cNvSpPr txBox="1"/>
          <p:nvPr/>
        </p:nvSpPr>
        <p:spPr>
          <a:xfrm>
            <a:off x="285750" y="5477774"/>
            <a:ext cx="3890514" cy="1200329"/>
          </a:xfrm>
          <a:prstGeom prst="rect">
            <a:avLst/>
          </a:prstGeom>
          <a:noFill/>
        </p:spPr>
        <p:txBody>
          <a:bodyPr wrap="square" rtlCol="0">
            <a:spAutoFit/>
          </a:bodyPr>
          <a:lstStyle/>
          <a:p>
            <a:r>
              <a:rPr lang="lv-LV" i="1" dirty="0" smtClean="0"/>
              <a:t>Prezentācijā izmantoti pētījuma dati no </a:t>
            </a:r>
            <a:r>
              <a:rPr lang="lv-LV" i="1" dirty="0" err="1" smtClean="0"/>
              <a:t>postdoktorantūras</a:t>
            </a:r>
            <a:r>
              <a:rPr lang="lv-LV" i="1" dirty="0" smtClean="0"/>
              <a:t> projekta «</a:t>
            </a:r>
            <a:r>
              <a:rPr lang="lv-LV" i="1" dirty="0"/>
              <a:t>Latvijas tūrisma </a:t>
            </a:r>
            <a:r>
              <a:rPr lang="lv-LV" i="1" dirty="0" smtClean="0"/>
              <a:t>intelekts» 1.1.1.2/VIAA/1/16/100</a:t>
            </a:r>
            <a:endParaRPr lang="en-GB" i="1" dirty="0"/>
          </a:p>
        </p:txBody>
      </p:sp>
      <p:sp>
        <p:nvSpPr>
          <p:cNvPr id="5" name="Rectangle 4"/>
          <p:cNvSpPr/>
          <p:nvPr/>
        </p:nvSpPr>
        <p:spPr>
          <a:xfrm>
            <a:off x="333766" y="4172715"/>
            <a:ext cx="4408579" cy="369332"/>
          </a:xfrm>
          <a:prstGeom prst="rect">
            <a:avLst/>
          </a:prstGeom>
        </p:spPr>
        <p:txBody>
          <a:bodyPr wrap="none">
            <a:spAutoFit/>
          </a:bodyPr>
          <a:lstStyle/>
          <a:p>
            <a:r>
              <a:rPr lang="lv-LV" dirty="0">
                <a:latin typeface="Century Gothic" panose="020B0502020202020204" pitchFamily="34" charset="0"/>
              </a:rPr>
              <a:t>Tūrisma attīstības nākotnes tendences</a:t>
            </a:r>
            <a:endParaRPr lang="en-GB" dirty="0"/>
          </a:p>
        </p:txBody>
      </p:sp>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6341" t="32512" r="49312" b="14735"/>
          <a:stretch/>
        </p:blipFill>
        <p:spPr>
          <a:xfrm>
            <a:off x="1166191" y="0"/>
            <a:ext cx="9859617" cy="6597244"/>
          </a:xfrm>
          <a:prstGeom prst="rect">
            <a:avLst/>
          </a:prstGeom>
        </p:spPr>
      </p:pic>
    </p:spTree>
    <p:extLst>
      <p:ext uri="{BB962C8B-B14F-4D97-AF65-F5344CB8AC3E}">
        <p14:creationId xmlns:p14="http://schemas.microsoft.com/office/powerpoint/2010/main" val="382345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1449" t="30967" r="34094" b="14927"/>
          <a:stretch/>
        </p:blipFill>
        <p:spPr>
          <a:xfrm>
            <a:off x="1176130" y="0"/>
            <a:ext cx="9839739" cy="6736253"/>
          </a:xfrm>
          <a:prstGeom prst="rect">
            <a:avLst/>
          </a:prstGeom>
        </p:spPr>
      </p:pic>
    </p:spTree>
    <p:extLst>
      <p:ext uri="{BB962C8B-B14F-4D97-AF65-F5344CB8AC3E}">
        <p14:creationId xmlns:p14="http://schemas.microsoft.com/office/powerpoint/2010/main" val="17769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302" b="4613"/>
          <a:stretch/>
        </p:blipFill>
        <p:spPr>
          <a:xfrm>
            <a:off x="-1" y="99151"/>
            <a:ext cx="5166911" cy="6724065"/>
          </a:xfrm>
        </p:spPr>
      </p:pic>
      <p:pic>
        <p:nvPicPr>
          <p:cNvPr id="5" name="Picture 4"/>
          <p:cNvPicPr>
            <a:picLocks noChangeAspect="1"/>
          </p:cNvPicPr>
          <p:nvPr/>
        </p:nvPicPr>
        <p:blipFill rotWithShape="1">
          <a:blip r:embed="rId3"/>
          <a:srcRect l="7853" t="32185" r="39096" b="4840"/>
          <a:stretch/>
        </p:blipFill>
        <p:spPr>
          <a:xfrm>
            <a:off x="5166910" y="1314717"/>
            <a:ext cx="7025090" cy="4690876"/>
          </a:xfrm>
          <a:prstGeom prst="rect">
            <a:avLst/>
          </a:prstGeom>
        </p:spPr>
      </p:pic>
    </p:spTree>
    <p:extLst>
      <p:ext uri="{BB962C8B-B14F-4D97-AF65-F5344CB8AC3E}">
        <p14:creationId xmlns:p14="http://schemas.microsoft.com/office/powerpoint/2010/main" val="7318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7430" t="26760" r="25113" b="8606"/>
          <a:stretch/>
        </p:blipFill>
        <p:spPr>
          <a:xfrm>
            <a:off x="154983" y="123987"/>
            <a:ext cx="12036974" cy="6487262"/>
          </a:xfrm>
          <a:prstGeom prst="rect">
            <a:avLst/>
          </a:prstGeom>
          <a:ln>
            <a:noFill/>
          </a:ln>
          <a:effectLst>
            <a:outerShdw blurRad="292100" dist="139700" dir="2700000" algn="tl" rotWithShape="0">
              <a:srgbClr val="333333">
                <a:alpha val="65000"/>
              </a:srgbClr>
            </a:outerShdw>
          </a:effectLst>
        </p:spPr>
      </p:pic>
      <p:pic>
        <p:nvPicPr>
          <p:cNvPr id="2050" name="Picture 2" descr="AttÄlu rezultÄti vaicÄjumam âlatgale viesu mÄja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0924" y="195444"/>
            <a:ext cx="3374513" cy="2249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0" y="205750"/>
            <a:ext cx="5388760" cy="954107"/>
          </a:xfrm>
          <a:prstGeom prst="rect">
            <a:avLst/>
          </a:prstGeom>
          <a:noFill/>
        </p:spPr>
        <p:txBody>
          <a:bodyPr wrap="square" rtlCol="0">
            <a:spAutoFit/>
          </a:bodyPr>
          <a:lstStyle/>
          <a:p>
            <a:pPr algn="r"/>
            <a:r>
              <a:rPr lang="lv-LV" sz="2800" dirty="0" smtClean="0">
                <a:solidFill>
                  <a:schemeClr val="bg2"/>
                </a:solidFill>
                <a:latin typeface="Century Gothic" panose="020B0502020202020204" pitchFamily="34" charset="0"/>
              </a:rPr>
              <a:t>Latgales viesmīlības vērtējums (n=91 / 2018)</a:t>
            </a:r>
            <a:endParaRPr lang="en-GB" sz="2800" dirty="0">
              <a:solidFill>
                <a:schemeClr val="bg2"/>
              </a:solidFill>
              <a:latin typeface="Century Gothic" panose="020B0502020202020204" pitchFamily="34" charset="0"/>
            </a:endParaRPr>
          </a:p>
        </p:txBody>
      </p:sp>
      <p:pic>
        <p:nvPicPr>
          <p:cNvPr id="2052" name="Picture 4" descr="AttÄlu rezultÄti vaicÄjumam âbooking logo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2060" y="2879535"/>
            <a:ext cx="2629676" cy="145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8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1776" t="28454" r="24420" b="4879"/>
          <a:stretch/>
        </p:blipFill>
        <p:spPr>
          <a:xfrm>
            <a:off x="211" y="0"/>
            <a:ext cx="11668539" cy="6858000"/>
          </a:xfrm>
          <a:prstGeom prst="rect">
            <a:avLst/>
          </a:prstGeom>
        </p:spPr>
      </p:pic>
      <p:pic>
        <p:nvPicPr>
          <p:cNvPr id="5" name="Picture 4"/>
          <p:cNvPicPr>
            <a:picLocks noChangeAspect="1"/>
          </p:cNvPicPr>
          <p:nvPr/>
        </p:nvPicPr>
        <p:blipFill rotWithShape="1">
          <a:blip r:embed="rId3"/>
          <a:srcRect l="8616" t="32034" r="42995" b="24426"/>
          <a:stretch/>
        </p:blipFill>
        <p:spPr>
          <a:xfrm>
            <a:off x="5700089" y="1073531"/>
            <a:ext cx="6491700" cy="32856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67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1667" t="18572" r="13690" b="8413"/>
          <a:stretch/>
        </p:blipFill>
        <p:spPr>
          <a:xfrm>
            <a:off x="84437" y="0"/>
            <a:ext cx="12107563" cy="6662057"/>
          </a:xfrm>
          <a:prstGeom prst="rect">
            <a:avLst/>
          </a:prstGeom>
        </p:spPr>
      </p:pic>
    </p:spTree>
    <p:extLst>
      <p:ext uri="{BB962C8B-B14F-4D97-AF65-F5344CB8AC3E}">
        <p14:creationId xmlns:p14="http://schemas.microsoft.com/office/powerpoint/2010/main" val="90332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1835" t="20282" r="13842" b="9811"/>
          <a:stretch/>
        </p:blipFill>
        <p:spPr>
          <a:xfrm>
            <a:off x="0" y="0"/>
            <a:ext cx="12259176" cy="6486042"/>
          </a:xfrm>
          <a:prstGeom prst="rect">
            <a:avLst/>
          </a:prstGeom>
        </p:spPr>
      </p:pic>
      <p:pic>
        <p:nvPicPr>
          <p:cNvPr id="1026" name="Picture 2" descr="AttÄlu rezultÄti vaicÄjumam âPÄvesta vizÄ«te aglonÄâ"/>
          <p:cNvPicPr>
            <a:picLocks noChangeAspect="1" noChangeArrowheads="1"/>
          </p:cNvPicPr>
          <p:nvPr/>
        </p:nvPicPr>
        <p:blipFill rotWithShape="1">
          <a:blip r:embed="rId3">
            <a:extLst>
              <a:ext uri="{28A0092B-C50C-407E-A947-70E740481C1C}">
                <a14:useLocalDpi xmlns:a14="http://schemas.microsoft.com/office/drawing/2010/main" val="0"/>
              </a:ext>
            </a:extLst>
          </a:blip>
          <a:srcRect t="13311" b="14079"/>
          <a:stretch/>
        </p:blipFill>
        <p:spPr bwMode="auto">
          <a:xfrm>
            <a:off x="4841292" y="1901952"/>
            <a:ext cx="4572000" cy="24898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3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2006" t="19378" r="13588" b="9209"/>
          <a:stretch/>
        </p:blipFill>
        <p:spPr>
          <a:xfrm>
            <a:off x="33063" y="123986"/>
            <a:ext cx="12119676" cy="6542969"/>
          </a:xfrm>
          <a:prstGeom prst="rect">
            <a:avLst/>
          </a:prstGeom>
        </p:spPr>
      </p:pic>
    </p:spTree>
    <p:extLst>
      <p:ext uri="{BB962C8B-B14F-4D97-AF65-F5344CB8AC3E}">
        <p14:creationId xmlns:p14="http://schemas.microsoft.com/office/powerpoint/2010/main" val="238770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2769" t="37006" r="13502" b="10866"/>
          <a:stretch/>
        </p:blipFill>
        <p:spPr>
          <a:xfrm>
            <a:off x="-1" y="1351334"/>
            <a:ext cx="12228993" cy="4863485"/>
          </a:xfrm>
          <a:prstGeom prst="rect">
            <a:avLst/>
          </a:prstGeom>
        </p:spPr>
      </p:pic>
    </p:spTree>
    <p:extLst>
      <p:ext uri="{BB962C8B-B14F-4D97-AF65-F5344CB8AC3E}">
        <p14:creationId xmlns:p14="http://schemas.microsoft.com/office/powerpoint/2010/main" val="167267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3022" t="42731" r="12231" b="10565"/>
          <a:stretch/>
        </p:blipFill>
        <p:spPr>
          <a:xfrm>
            <a:off x="0" y="1425844"/>
            <a:ext cx="12302553" cy="4324027"/>
          </a:xfrm>
          <a:prstGeom prst="rect">
            <a:avLst/>
          </a:prstGeom>
        </p:spPr>
      </p:pic>
    </p:spTree>
    <p:extLst>
      <p:ext uri="{BB962C8B-B14F-4D97-AF65-F5344CB8AC3E}">
        <p14:creationId xmlns:p14="http://schemas.microsoft.com/office/powerpoint/2010/main" val="93528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125" t="34583" r="28500" b="13958"/>
          <a:stretch/>
        </p:blipFill>
        <p:spPr bwMode="auto">
          <a:xfrm>
            <a:off x="312470" y="836712"/>
            <a:ext cx="7409996" cy="50420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ttÄlu rezultÄti vaicÄjumam âTÅ«ristu gids vietas pieredzÄjuma radÄ«Å¡ana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772" y="927916"/>
            <a:ext cx="1683298" cy="24298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istÄ«ts attÄ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2376" y="927916"/>
            <a:ext cx="1706954" cy="24298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ttÄlu rezultÄti vaicÄjumam âViesmÄ«lÄ«bas rokasgrÄmata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772" y="3582352"/>
            <a:ext cx="1634607" cy="22964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ttÄlu rezultÄti vaicÄjumam âVelotÅ«risma rokasgrÄmata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9320" y="3703715"/>
            <a:ext cx="2175061" cy="217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89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71989"/>
            <a:ext cx="9509760" cy="606171"/>
          </a:xfrm>
        </p:spPr>
        <p:txBody>
          <a:bodyPr/>
          <a:lstStyle/>
          <a:p>
            <a:r>
              <a:rPr lang="lv-LV" dirty="0" smtClean="0"/>
              <a:t>LATGALE: vizuālo asociāciju kopums</a:t>
            </a:r>
            <a:endParaRPr lang="en-GB"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t="9284" r="876" b="4086"/>
          <a:stretch/>
        </p:blipFill>
        <p:spPr>
          <a:xfrm>
            <a:off x="0" y="864497"/>
            <a:ext cx="12192000" cy="5993503"/>
          </a:xfrm>
          <a:prstGeom prst="rect">
            <a:avLst/>
          </a:prstGeom>
        </p:spPr>
      </p:pic>
    </p:spTree>
    <p:extLst>
      <p:ext uri="{BB962C8B-B14F-4D97-AF65-F5344CB8AC3E}">
        <p14:creationId xmlns:p14="http://schemas.microsoft.com/office/powerpoint/2010/main" val="346860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78" y="666128"/>
            <a:ext cx="2898370" cy="1233424"/>
          </a:xfrm>
        </p:spPr>
        <p:txBody>
          <a:bodyPr>
            <a:normAutofit/>
          </a:bodyPr>
          <a:lstStyle/>
          <a:p>
            <a:r>
              <a:rPr lang="lv-LV" dirty="0" smtClean="0"/>
              <a:t>Latgales stāstu koks</a:t>
            </a:r>
            <a:endParaRPr lang="en-GB" dirty="0"/>
          </a:p>
        </p:txBody>
      </p:sp>
      <p:pic>
        <p:nvPicPr>
          <p:cNvPr id="4" name="Picture 3"/>
          <p:cNvPicPr>
            <a:picLocks noChangeAspect="1"/>
          </p:cNvPicPr>
          <p:nvPr/>
        </p:nvPicPr>
        <p:blipFill rotWithShape="1">
          <a:blip r:embed="rId2"/>
          <a:srcRect l="4291" t="10404" r="50487"/>
          <a:stretch/>
        </p:blipFill>
        <p:spPr>
          <a:xfrm>
            <a:off x="3682538" y="131713"/>
            <a:ext cx="4871258" cy="6349678"/>
          </a:xfrm>
          <a:prstGeom prst="rect">
            <a:avLst/>
          </a:prstGeom>
        </p:spPr>
      </p:pic>
      <p:sp>
        <p:nvSpPr>
          <p:cNvPr id="5" name="TextBox 4"/>
          <p:cNvSpPr txBox="1"/>
          <p:nvPr/>
        </p:nvSpPr>
        <p:spPr>
          <a:xfrm>
            <a:off x="3682538" y="3915296"/>
            <a:ext cx="4871258" cy="307777"/>
          </a:xfrm>
          <a:prstGeom prst="rect">
            <a:avLst/>
          </a:prstGeom>
          <a:solidFill>
            <a:srgbClr val="990033"/>
          </a:solidFill>
        </p:spPr>
        <p:txBody>
          <a:bodyPr wrap="square" rtlCol="0">
            <a:spAutoFit/>
          </a:bodyPr>
          <a:lstStyle/>
          <a:p>
            <a:pPr algn="ctr"/>
            <a:r>
              <a:rPr lang="lv-LV" sz="1400" dirty="0" smtClean="0">
                <a:solidFill>
                  <a:schemeClr val="bg2"/>
                </a:solidFill>
                <a:latin typeface="Century Gothic" panose="020B0502020202020204" pitchFamily="34" charset="0"/>
              </a:rPr>
              <a:t>Latgaliskā viesmīlība &amp; autentiskums</a:t>
            </a:r>
            <a:endParaRPr lang="en-GB" sz="1400" dirty="0">
              <a:solidFill>
                <a:schemeClr val="bg2"/>
              </a:solidFill>
              <a:latin typeface="Century Gothic" panose="020B0502020202020204" pitchFamily="34" charset="0"/>
            </a:endParaRPr>
          </a:p>
        </p:txBody>
      </p:sp>
      <p:sp>
        <p:nvSpPr>
          <p:cNvPr id="6" name="TextBox 5"/>
          <p:cNvSpPr txBox="1"/>
          <p:nvPr/>
        </p:nvSpPr>
        <p:spPr>
          <a:xfrm>
            <a:off x="3682538" y="3607519"/>
            <a:ext cx="4871258" cy="307777"/>
          </a:xfrm>
          <a:prstGeom prst="rect">
            <a:avLst/>
          </a:prstGeom>
          <a:solidFill>
            <a:schemeClr val="accent2">
              <a:lumMod val="60000"/>
              <a:lumOff val="40000"/>
            </a:schemeClr>
          </a:solidFill>
        </p:spPr>
        <p:txBody>
          <a:bodyPr wrap="square" rtlCol="0">
            <a:spAutoFit/>
          </a:bodyPr>
          <a:lstStyle/>
          <a:p>
            <a:pPr algn="ctr"/>
            <a:r>
              <a:rPr lang="lv-LV" sz="1400" dirty="0" smtClean="0">
                <a:solidFill>
                  <a:schemeClr val="bg2"/>
                </a:solidFill>
                <a:latin typeface="Century Gothic" panose="020B0502020202020204" pitchFamily="34" charset="0"/>
              </a:rPr>
              <a:t>Viesi ar savām vajadzībām, rūpēm un sajūsmu</a:t>
            </a:r>
            <a:endParaRPr lang="en-GB" sz="1400" dirty="0">
              <a:solidFill>
                <a:schemeClr val="bg2"/>
              </a:solidFill>
              <a:latin typeface="Century Gothic" panose="020B0502020202020204" pitchFamily="34" charset="0"/>
            </a:endParaRPr>
          </a:p>
        </p:txBody>
      </p:sp>
      <p:sp>
        <p:nvSpPr>
          <p:cNvPr id="7" name="TextBox 6"/>
          <p:cNvSpPr txBox="1"/>
          <p:nvPr/>
        </p:nvSpPr>
        <p:spPr>
          <a:xfrm>
            <a:off x="4268238" y="4672389"/>
            <a:ext cx="1054500" cy="461665"/>
          </a:xfrm>
          <a:prstGeom prst="rect">
            <a:avLst/>
          </a:prstGeom>
          <a:noFill/>
        </p:spPr>
        <p:txBody>
          <a:bodyPr wrap="square" rtlCol="0">
            <a:spAutoFit/>
          </a:bodyPr>
          <a:lstStyle/>
          <a:p>
            <a:pPr algn="ctr"/>
            <a:r>
              <a:rPr lang="lv-LV" sz="1200" dirty="0" smtClean="0">
                <a:solidFill>
                  <a:schemeClr val="bg2"/>
                </a:solidFill>
                <a:latin typeface="Century Gothic" panose="020B0502020202020204" pitchFamily="34" charset="0"/>
              </a:rPr>
              <a:t>Kulinārais mantojums</a:t>
            </a:r>
            <a:endParaRPr lang="en-GB" sz="1200" dirty="0">
              <a:solidFill>
                <a:schemeClr val="bg2"/>
              </a:solidFill>
              <a:latin typeface="Century Gothic" panose="020B0502020202020204" pitchFamily="34" charset="0"/>
            </a:endParaRPr>
          </a:p>
        </p:txBody>
      </p:sp>
      <p:sp>
        <p:nvSpPr>
          <p:cNvPr id="8" name="TextBox 7"/>
          <p:cNvSpPr txBox="1"/>
          <p:nvPr/>
        </p:nvSpPr>
        <p:spPr>
          <a:xfrm>
            <a:off x="5646419" y="4351957"/>
            <a:ext cx="943495" cy="461665"/>
          </a:xfrm>
          <a:prstGeom prst="rect">
            <a:avLst/>
          </a:prstGeom>
          <a:noFill/>
        </p:spPr>
        <p:txBody>
          <a:bodyPr wrap="square" rtlCol="0">
            <a:spAutoFit/>
          </a:bodyPr>
          <a:lstStyle/>
          <a:p>
            <a:pPr algn="ctr"/>
            <a:r>
              <a:rPr lang="lv-LV" sz="1200" dirty="0" smtClean="0">
                <a:solidFill>
                  <a:schemeClr val="bg2"/>
                </a:solidFill>
                <a:latin typeface="Century Gothic" panose="020B0502020202020204" pitchFamily="34" charset="0"/>
              </a:rPr>
              <a:t>amatniecība</a:t>
            </a:r>
            <a:endParaRPr lang="en-GB" sz="1200" dirty="0">
              <a:solidFill>
                <a:schemeClr val="bg2"/>
              </a:solidFill>
              <a:latin typeface="Century Gothic" panose="020B0502020202020204" pitchFamily="34" charset="0"/>
            </a:endParaRPr>
          </a:p>
        </p:txBody>
      </p:sp>
      <p:sp>
        <p:nvSpPr>
          <p:cNvPr id="9" name="TextBox 8"/>
          <p:cNvSpPr txBox="1"/>
          <p:nvPr/>
        </p:nvSpPr>
        <p:spPr>
          <a:xfrm>
            <a:off x="6970913" y="4739638"/>
            <a:ext cx="943495" cy="461665"/>
          </a:xfrm>
          <a:prstGeom prst="rect">
            <a:avLst/>
          </a:prstGeom>
          <a:noFill/>
        </p:spPr>
        <p:txBody>
          <a:bodyPr wrap="square" rtlCol="0">
            <a:spAutoFit/>
          </a:bodyPr>
          <a:lstStyle/>
          <a:p>
            <a:pPr algn="ctr"/>
            <a:r>
              <a:rPr lang="lv-LV" sz="1200" dirty="0" smtClean="0">
                <a:solidFill>
                  <a:schemeClr val="bg2"/>
                </a:solidFill>
                <a:latin typeface="Century Gothic" panose="020B0502020202020204" pitchFamily="34" charset="0"/>
              </a:rPr>
              <a:t>katoļu tradīcijas</a:t>
            </a:r>
            <a:endParaRPr lang="en-GB" sz="1200" dirty="0">
              <a:solidFill>
                <a:schemeClr val="bg2"/>
              </a:solidFill>
              <a:latin typeface="Century Gothic" panose="020B0502020202020204" pitchFamily="34" charset="0"/>
            </a:endParaRPr>
          </a:p>
        </p:txBody>
      </p:sp>
      <p:sp>
        <p:nvSpPr>
          <p:cNvPr id="10" name="TextBox 9"/>
          <p:cNvSpPr txBox="1"/>
          <p:nvPr/>
        </p:nvSpPr>
        <p:spPr>
          <a:xfrm>
            <a:off x="6118166" y="5242939"/>
            <a:ext cx="943495" cy="276999"/>
          </a:xfrm>
          <a:prstGeom prst="rect">
            <a:avLst/>
          </a:prstGeom>
          <a:noFill/>
        </p:spPr>
        <p:txBody>
          <a:bodyPr wrap="square" rtlCol="0">
            <a:spAutoFit/>
          </a:bodyPr>
          <a:lstStyle/>
          <a:p>
            <a:pPr algn="ctr"/>
            <a:r>
              <a:rPr lang="lv-LV" sz="1200" dirty="0" smtClean="0">
                <a:solidFill>
                  <a:schemeClr val="bg2"/>
                </a:solidFill>
                <a:latin typeface="Century Gothic" panose="020B0502020202020204" pitchFamily="34" charset="0"/>
              </a:rPr>
              <a:t>pilsētas</a:t>
            </a:r>
            <a:endParaRPr lang="en-GB" sz="1200" dirty="0">
              <a:solidFill>
                <a:schemeClr val="bg2"/>
              </a:solidFill>
              <a:latin typeface="Century Gothic" panose="020B0502020202020204" pitchFamily="34" charset="0"/>
            </a:endParaRPr>
          </a:p>
        </p:txBody>
      </p:sp>
      <p:sp>
        <p:nvSpPr>
          <p:cNvPr id="11" name="TextBox 10"/>
          <p:cNvSpPr txBox="1"/>
          <p:nvPr/>
        </p:nvSpPr>
        <p:spPr>
          <a:xfrm>
            <a:off x="4957155" y="5411964"/>
            <a:ext cx="943495" cy="461665"/>
          </a:xfrm>
          <a:prstGeom prst="rect">
            <a:avLst/>
          </a:prstGeom>
          <a:noFill/>
        </p:spPr>
        <p:txBody>
          <a:bodyPr wrap="square" rtlCol="0">
            <a:spAutoFit/>
          </a:bodyPr>
          <a:lstStyle/>
          <a:p>
            <a:pPr algn="ctr"/>
            <a:r>
              <a:rPr lang="lv-LV" sz="1200" dirty="0" smtClean="0">
                <a:solidFill>
                  <a:schemeClr val="bg2"/>
                </a:solidFill>
                <a:latin typeface="Century Gothic" panose="020B0502020202020204" pitchFamily="34" charset="0"/>
              </a:rPr>
              <a:t>Ezeru ainava</a:t>
            </a:r>
            <a:endParaRPr lang="en-GB" sz="1200" dirty="0">
              <a:solidFill>
                <a:schemeClr val="bg2"/>
              </a:solidFill>
              <a:latin typeface="Century Gothic" panose="020B0502020202020204" pitchFamily="34" charset="0"/>
            </a:endParaRPr>
          </a:p>
        </p:txBody>
      </p:sp>
      <p:sp>
        <p:nvSpPr>
          <p:cNvPr id="12" name="TextBox 11"/>
          <p:cNvSpPr txBox="1"/>
          <p:nvPr/>
        </p:nvSpPr>
        <p:spPr>
          <a:xfrm>
            <a:off x="8719426" y="5042631"/>
            <a:ext cx="2965089" cy="1200329"/>
          </a:xfrm>
          <a:prstGeom prst="rect">
            <a:avLst/>
          </a:prstGeom>
          <a:noFill/>
        </p:spPr>
        <p:txBody>
          <a:bodyPr wrap="square" rtlCol="0">
            <a:spAutoFit/>
          </a:bodyPr>
          <a:lstStyle/>
          <a:p>
            <a:r>
              <a:rPr lang="lv-LV" dirty="0" smtClean="0">
                <a:latin typeface="Century Gothic" panose="020B0502020202020204" pitchFamily="34" charset="0"/>
              </a:rPr>
              <a:t>Vēl citas galvenās Latgales vērtības, ar ko saistās stāsti, ko var sasaistīt ar velo produktu</a:t>
            </a:r>
            <a:endParaRPr lang="en-GB" dirty="0">
              <a:latin typeface="Century Gothic" panose="020B0502020202020204" pitchFamily="34" charset="0"/>
            </a:endParaRPr>
          </a:p>
        </p:txBody>
      </p:sp>
      <p:sp>
        <p:nvSpPr>
          <p:cNvPr id="13" name="TextBox 12"/>
          <p:cNvSpPr txBox="1"/>
          <p:nvPr/>
        </p:nvSpPr>
        <p:spPr>
          <a:xfrm>
            <a:off x="3837016" y="5853336"/>
            <a:ext cx="862444" cy="461665"/>
          </a:xfrm>
          <a:prstGeom prst="rect">
            <a:avLst/>
          </a:prstGeom>
          <a:solidFill>
            <a:schemeClr val="tx1"/>
          </a:solidFill>
        </p:spPr>
        <p:txBody>
          <a:bodyPr wrap="square" rtlCol="0">
            <a:spAutoFit/>
          </a:bodyPr>
          <a:lstStyle/>
          <a:p>
            <a:pPr algn="ctr"/>
            <a:r>
              <a:rPr lang="lv-LV" sz="1200" b="1" dirty="0" smtClean="0">
                <a:solidFill>
                  <a:schemeClr val="bg2"/>
                </a:solidFill>
                <a:latin typeface="Century Gothic" panose="020B0502020202020204" pitchFamily="34" charset="0"/>
              </a:rPr>
              <a:t>Īsti dimanti</a:t>
            </a:r>
            <a:endParaRPr lang="en-GB" sz="1200" b="1" dirty="0">
              <a:solidFill>
                <a:schemeClr val="bg2"/>
              </a:solidFill>
              <a:latin typeface="Century Gothic" panose="020B0502020202020204" pitchFamily="34" charset="0"/>
            </a:endParaRPr>
          </a:p>
        </p:txBody>
      </p:sp>
      <p:sp>
        <p:nvSpPr>
          <p:cNvPr id="14" name="TextBox 13"/>
          <p:cNvSpPr txBox="1"/>
          <p:nvPr/>
        </p:nvSpPr>
        <p:spPr>
          <a:xfrm>
            <a:off x="6200598" y="2246242"/>
            <a:ext cx="1242062" cy="649188"/>
          </a:xfrm>
          <a:prstGeom prst="ellipse">
            <a:avLst/>
          </a:prstGeom>
          <a:solidFill>
            <a:schemeClr val="tx1"/>
          </a:solidFill>
        </p:spPr>
        <p:txBody>
          <a:bodyPr wrap="square" rtlCol="0">
            <a:spAutoFit/>
          </a:bodyPr>
          <a:lstStyle/>
          <a:p>
            <a:pPr algn="ctr"/>
            <a:r>
              <a:rPr lang="lv-LV" sz="1200" dirty="0" smtClean="0">
                <a:solidFill>
                  <a:schemeClr val="bg2"/>
                </a:solidFill>
                <a:latin typeface="Century Gothic" panose="020B0502020202020204" pitchFamily="34" charset="0"/>
              </a:rPr>
              <a:t>Stāsta elementi</a:t>
            </a:r>
            <a:endParaRPr lang="en-GB" sz="1200" dirty="0">
              <a:solidFill>
                <a:schemeClr val="bg2"/>
              </a:solidFill>
              <a:latin typeface="Century Gothic" panose="020B0502020202020204" pitchFamily="34" charset="0"/>
            </a:endParaRPr>
          </a:p>
        </p:txBody>
      </p:sp>
      <p:sp>
        <p:nvSpPr>
          <p:cNvPr id="15" name="TextBox 14"/>
          <p:cNvSpPr txBox="1"/>
          <p:nvPr/>
        </p:nvSpPr>
        <p:spPr>
          <a:xfrm>
            <a:off x="8844741" y="405923"/>
            <a:ext cx="2802296" cy="1200329"/>
          </a:xfrm>
          <a:prstGeom prst="rect">
            <a:avLst/>
          </a:prstGeom>
          <a:noFill/>
        </p:spPr>
        <p:txBody>
          <a:bodyPr wrap="square" rtlCol="0">
            <a:spAutoFit/>
          </a:bodyPr>
          <a:lstStyle/>
          <a:p>
            <a:r>
              <a:rPr lang="lv-LV" dirty="0" smtClean="0">
                <a:latin typeface="Century Gothic" panose="020B0502020202020204" pitchFamily="34" charset="0"/>
              </a:rPr>
              <a:t>Stāsta elementi iesaista vērtības, ideālus, misiju, ko rada koka saknēs ieslēptie dimanti</a:t>
            </a:r>
            <a:endParaRPr lang="en-GB" dirty="0">
              <a:latin typeface="Century Gothic" panose="020B0502020202020204" pitchFamily="34" charset="0"/>
            </a:endParaRPr>
          </a:p>
        </p:txBody>
      </p:sp>
      <p:sp>
        <p:nvSpPr>
          <p:cNvPr id="16" name="TextBox 15"/>
          <p:cNvSpPr txBox="1"/>
          <p:nvPr/>
        </p:nvSpPr>
        <p:spPr>
          <a:xfrm>
            <a:off x="268778" y="2160970"/>
            <a:ext cx="3122815" cy="1477328"/>
          </a:xfrm>
          <a:prstGeom prst="rect">
            <a:avLst/>
          </a:prstGeom>
          <a:noFill/>
        </p:spPr>
        <p:txBody>
          <a:bodyPr wrap="square" rtlCol="0">
            <a:spAutoFit/>
          </a:bodyPr>
          <a:lstStyle/>
          <a:p>
            <a:r>
              <a:rPr lang="lv-LV" dirty="0" err="1" smtClean="0">
                <a:latin typeface="Century Gothic" panose="020B0502020202020204" pitchFamily="34" charset="0"/>
              </a:rPr>
              <a:t>Sirdsvētra</a:t>
            </a:r>
            <a:r>
              <a:rPr lang="lv-LV" dirty="0" smtClean="0">
                <a:latin typeface="Century Gothic" panose="020B0502020202020204" pitchFamily="34" charset="0"/>
              </a:rPr>
              <a:t> prāta vētras vietā: </a:t>
            </a:r>
          </a:p>
          <a:p>
            <a:r>
              <a:rPr lang="lv-LV" dirty="0" smtClean="0">
                <a:latin typeface="Century Gothic" panose="020B0502020202020204" pitchFamily="34" charset="0"/>
              </a:rPr>
              <a:t>stāsti un emocijas, sajūtas kas pastiprina Latgales vērtības, misiju un ideālus</a:t>
            </a:r>
            <a:endParaRPr lang="en-GB" dirty="0">
              <a:latin typeface="Century Gothic" panose="020B0502020202020204" pitchFamily="34" charset="0"/>
            </a:endParaRPr>
          </a:p>
        </p:txBody>
      </p:sp>
      <p:sp>
        <p:nvSpPr>
          <p:cNvPr id="17" name="TextBox 16"/>
          <p:cNvSpPr txBox="1"/>
          <p:nvPr/>
        </p:nvSpPr>
        <p:spPr>
          <a:xfrm>
            <a:off x="448889" y="4578841"/>
            <a:ext cx="3016131" cy="1477328"/>
          </a:xfrm>
          <a:prstGeom prst="rect">
            <a:avLst/>
          </a:prstGeom>
          <a:noFill/>
        </p:spPr>
        <p:txBody>
          <a:bodyPr wrap="square" rtlCol="0">
            <a:spAutoFit/>
          </a:bodyPr>
          <a:lstStyle/>
          <a:p>
            <a:r>
              <a:rPr lang="lv-LV" dirty="0" smtClean="0">
                <a:latin typeface="Century Gothic" panose="020B0502020202020204" pitchFamily="34" charset="0"/>
              </a:rPr>
              <a:t>Pakalpojuma pieredzējuma pamatelementi, citādais, savs rokraksts pakalpojuma veidošanā</a:t>
            </a:r>
            <a:endParaRPr lang="en-GB" dirty="0">
              <a:latin typeface="Century Gothic" panose="020B0502020202020204" pitchFamily="34" charset="0"/>
            </a:endParaRPr>
          </a:p>
        </p:txBody>
      </p:sp>
      <p:sp>
        <p:nvSpPr>
          <p:cNvPr id="18" name="TextBox 17"/>
          <p:cNvSpPr txBox="1"/>
          <p:nvPr/>
        </p:nvSpPr>
        <p:spPr>
          <a:xfrm>
            <a:off x="7210943" y="1635845"/>
            <a:ext cx="1208465" cy="908864"/>
          </a:xfrm>
          <a:prstGeom prst="ellipse">
            <a:avLst/>
          </a:prstGeom>
          <a:solidFill>
            <a:schemeClr val="tx1"/>
          </a:solidFill>
        </p:spPr>
        <p:txBody>
          <a:bodyPr wrap="square" rtlCol="0">
            <a:spAutoFit/>
          </a:bodyPr>
          <a:lstStyle/>
          <a:p>
            <a:pPr algn="ctr"/>
            <a:r>
              <a:rPr lang="lv-LV" sz="1200" dirty="0" smtClean="0">
                <a:solidFill>
                  <a:schemeClr val="bg2"/>
                </a:solidFill>
                <a:latin typeface="Century Gothic" panose="020B0502020202020204" pitchFamily="34" charset="0"/>
              </a:rPr>
              <a:t>Latgales pieredzējumi</a:t>
            </a:r>
            <a:endParaRPr lang="en-GB" sz="1200" dirty="0">
              <a:solidFill>
                <a:schemeClr val="bg2"/>
              </a:solidFill>
              <a:latin typeface="Century Gothic" panose="020B0502020202020204" pitchFamily="34" charset="0"/>
            </a:endParaRPr>
          </a:p>
        </p:txBody>
      </p:sp>
      <p:sp>
        <p:nvSpPr>
          <p:cNvPr id="19" name="TextBox 18"/>
          <p:cNvSpPr txBox="1"/>
          <p:nvPr/>
        </p:nvSpPr>
        <p:spPr>
          <a:xfrm>
            <a:off x="6121972" y="1514139"/>
            <a:ext cx="1208465" cy="476071"/>
          </a:xfrm>
          <a:prstGeom prst="ellipse">
            <a:avLst/>
          </a:prstGeom>
          <a:solidFill>
            <a:schemeClr val="tx1"/>
          </a:solidFill>
        </p:spPr>
        <p:txBody>
          <a:bodyPr wrap="square" rtlCol="0">
            <a:spAutoFit/>
          </a:bodyPr>
          <a:lstStyle/>
          <a:p>
            <a:pPr algn="ctr"/>
            <a:r>
              <a:rPr lang="lv-LV" sz="1600" b="1" dirty="0" smtClean="0">
                <a:solidFill>
                  <a:schemeClr val="bg2"/>
                </a:solidFill>
                <a:latin typeface="Century Gothic" panose="020B0502020202020204" pitchFamily="34" charset="0"/>
              </a:rPr>
              <a:t>VELO</a:t>
            </a:r>
            <a:endParaRPr lang="en-GB" sz="1600" b="1" dirty="0">
              <a:solidFill>
                <a:schemeClr val="bg2"/>
              </a:solidFill>
              <a:latin typeface="Century Gothic" panose="020B0502020202020204" pitchFamily="34" charset="0"/>
            </a:endParaRPr>
          </a:p>
        </p:txBody>
      </p:sp>
      <p:sp>
        <p:nvSpPr>
          <p:cNvPr id="20" name="TextBox 19"/>
          <p:cNvSpPr txBox="1"/>
          <p:nvPr/>
        </p:nvSpPr>
        <p:spPr>
          <a:xfrm>
            <a:off x="5080975" y="1800411"/>
            <a:ext cx="1208465" cy="908864"/>
          </a:xfrm>
          <a:prstGeom prst="ellipse">
            <a:avLst/>
          </a:prstGeom>
          <a:solidFill>
            <a:schemeClr val="tx1"/>
          </a:solidFill>
        </p:spPr>
        <p:txBody>
          <a:bodyPr wrap="square" rtlCol="0">
            <a:spAutoFit/>
          </a:bodyPr>
          <a:lstStyle/>
          <a:p>
            <a:pPr algn="ctr"/>
            <a:r>
              <a:rPr lang="lv-LV" sz="1200" dirty="0" smtClean="0">
                <a:solidFill>
                  <a:schemeClr val="bg2"/>
                </a:solidFill>
                <a:latin typeface="Century Gothic" panose="020B0502020202020204" pitchFamily="34" charset="0"/>
              </a:rPr>
              <a:t>Meistar-darbnīca</a:t>
            </a:r>
            <a:endParaRPr lang="en-GB" sz="1200" dirty="0">
              <a:solidFill>
                <a:schemeClr val="bg2"/>
              </a:solidFill>
              <a:latin typeface="Century Gothic" panose="020B0502020202020204" pitchFamily="34" charset="0"/>
            </a:endParaRPr>
          </a:p>
        </p:txBody>
      </p:sp>
      <p:sp>
        <p:nvSpPr>
          <p:cNvPr id="21" name="TextBox 20"/>
          <p:cNvSpPr txBox="1"/>
          <p:nvPr/>
        </p:nvSpPr>
        <p:spPr>
          <a:xfrm>
            <a:off x="4152900" y="1924050"/>
            <a:ext cx="1219367" cy="389513"/>
          </a:xfrm>
          <a:prstGeom prst="ellipse">
            <a:avLst/>
          </a:prstGeom>
          <a:solidFill>
            <a:schemeClr val="tx1"/>
          </a:solidFill>
        </p:spPr>
        <p:txBody>
          <a:bodyPr wrap="square" rtlCol="0">
            <a:spAutoFit/>
          </a:bodyPr>
          <a:lstStyle/>
          <a:p>
            <a:pPr algn="ctr"/>
            <a:r>
              <a:rPr lang="lv-LV" sz="1200" dirty="0" smtClean="0">
                <a:solidFill>
                  <a:schemeClr val="bg2"/>
                </a:solidFill>
                <a:latin typeface="Century Gothic" panose="020B0502020202020204" pitchFamily="34" charset="0"/>
              </a:rPr>
              <a:t>Tradīcijas</a:t>
            </a:r>
            <a:endParaRPr lang="en-GB" sz="1200" dirty="0">
              <a:solidFill>
                <a:schemeClr val="bg2"/>
              </a:solidFill>
              <a:latin typeface="Century Gothic" panose="020B0502020202020204" pitchFamily="34" charset="0"/>
            </a:endParaRPr>
          </a:p>
        </p:txBody>
      </p:sp>
      <p:sp>
        <p:nvSpPr>
          <p:cNvPr id="22" name="TextBox 21"/>
          <p:cNvSpPr txBox="1"/>
          <p:nvPr/>
        </p:nvSpPr>
        <p:spPr>
          <a:xfrm>
            <a:off x="7202620" y="590339"/>
            <a:ext cx="1208465" cy="649188"/>
          </a:xfrm>
          <a:prstGeom prst="ellipse">
            <a:avLst/>
          </a:prstGeom>
          <a:solidFill>
            <a:schemeClr val="tx1"/>
          </a:solidFill>
        </p:spPr>
        <p:txBody>
          <a:bodyPr wrap="square" rtlCol="0">
            <a:spAutoFit/>
          </a:bodyPr>
          <a:lstStyle/>
          <a:p>
            <a:pPr algn="ctr"/>
            <a:r>
              <a:rPr lang="lv-LV" sz="1200" dirty="0" smtClean="0">
                <a:solidFill>
                  <a:schemeClr val="bg2"/>
                </a:solidFill>
                <a:latin typeface="Century Gothic" panose="020B0502020202020204" pitchFamily="34" charset="0"/>
              </a:rPr>
              <a:t>Vidējais latvietis</a:t>
            </a:r>
            <a:endParaRPr lang="en-GB" sz="1200" dirty="0">
              <a:solidFill>
                <a:schemeClr val="bg2"/>
              </a:solidFill>
              <a:latin typeface="Century Gothic" panose="020B0502020202020204" pitchFamily="34" charset="0"/>
            </a:endParaRPr>
          </a:p>
        </p:txBody>
      </p:sp>
      <p:pic>
        <p:nvPicPr>
          <p:cNvPr id="1026" name="Picture 2" descr="AttÄlu rezultÄti vaicÄjumam âlatgales koks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4872" y="1683741"/>
            <a:ext cx="2094198" cy="3155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14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020" t="6553" r="2284" b="5449"/>
          <a:stretch/>
        </p:blipFill>
        <p:spPr>
          <a:xfrm>
            <a:off x="1255923" y="290216"/>
            <a:ext cx="9441455" cy="6342195"/>
          </a:xfrm>
          <a:prstGeom prst="rect">
            <a:avLst/>
          </a:prstGeom>
        </p:spPr>
      </p:pic>
    </p:spTree>
    <p:extLst>
      <p:ext uri="{BB962C8B-B14F-4D97-AF65-F5344CB8AC3E}">
        <p14:creationId xmlns:p14="http://schemas.microsoft.com/office/powerpoint/2010/main" val="267445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1971" y="329189"/>
            <a:ext cx="7034232" cy="1468613"/>
          </a:xfrm>
        </p:spPr>
        <p:txBody>
          <a:bodyPr>
            <a:noAutofit/>
          </a:bodyPr>
          <a:lstStyle/>
          <a:p>
            <a:pPr algn="r"/>
            <a:r>
              <a:rPr lang="lv-LV" sz="3200" dirty="0" smtClean="0">
                <a:latin typeface="Century Gothic" panose="020B0502020202020204" pitchFamily="34" charset="0"/>
              </a:rPr>
              <a:t>Pieredzes ekonomika | dalīšanās ekonomika | pakalpojumu dominēšana</a:t>
            </a:r>
            <a:endParaRPr lang="en-GB" sz="3200" dirty="0">
              <a:latin typeface="Century Gothic" panose="020B0502020202020204" pitchFamily="34" charset="0"/>
            </a:endParaRPr>
          </a:p>
        </p:txBody>
      </p:sp>
      <p:pic>
        <p:nvPicPr>
          <p:cNvPr id="6" name="Picture 2" descr="AttÄlu rezultÄti vaicÄjumam âvARGO LUSCH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953" y="2149925"/>
            <a:ext cx="5769569" cy="43317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AttÄlu rezultÄti vaicÄjumam âGILMORE PINE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72" y="173627"/>
            <a:ext cx="4138047" cy="630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21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900153" y="-68102"/>
            <a:ext cx="9302496" cy="6837840"/>
          </a:xfrm>
          <a:prstGeom prst="rect">
            <a:avLst/>
          </a:prstGeom>
          <a:noFill/>
          <a:ln w="9525">
            <a:noFill/>
            <a:miter lim="800000"/>
            <a:headEnd/>
            <a:tailEnd/>
          </a:ln>
        </p:spPr>
      </p:pic>
      <p:sp>
        <p:nvSpPr>
          <p:cNvPr id="13" name="Title 1"/>
          <p:cNvSpPr>
            <a:spLocks noGrp="1"/>
          </p:cNvSpPr>
          <p:nvPr>
            <p:ph type="title"/>
          </p:nvPr>
        </p:nvSpPr>
        <p:spPr>
          <a:xfrm>
            <a:off x="224996" y="140767"/>
            <a:ext cx="2518204" cy="1998929"/>
          </a:xfrm>
          <a:solidFill>
            <a:schemeClr val="bg1"/>
          </a:solidFill>
        </p:spPr>
        <p:txBody>
          <a:bodyPr>
            <a:normAutofit/>
          </a:bodyPr>
          <a:lstStyle/>
          <a:p>
            <a:pPr algn="l"/>
            <a:r>
              <a:rPr lang="lv-LV" dirty="0" smtClean="0"/>
              <a:t>Amatniecība &amp; tūrisms</a:t>
            </a:r>
            <a:endParaRPr lang="en-GB" dirty="0"/>
          </a:p>
        </p:txBody>
      </p:sp>
      <p:sp>
        <p:nvSpPr>
          <p:cNvPr id="2" name="TextBox 1"/>
          <p:cNvSpPr txBox="1"/>
          <p:nvPr/>
        </p:nvSpPr>
        <p:spPr>
          <a:xfrm>
            <a:off x="224996" y="2395728"/>
            <a:ext cx="2371900" cy="3970318"/>
          </a:xfrm>
          <a:prstGeom prst="rect">
            <a:avLst/>
          </a:prstGeom>
          <a:noFill/>
        </p:spPr>
        <p:txBody>
          <a:bodyPr wrap="square" rtlCol="0">
            <a:spAutoFit/>
          </a:bodyPr>
          <a:lstStyle/>
          <a:p>
            <a:r>
              <a:rPr lang="lv-LV" sz="2800" dirty="0" smtClean="0"/>
              <a:t>Pievienotās vērtības sajūta</a:t>
            </a:r>
            <a:endParaRPr lang="en-GB" sz="2800" dirty="0" smtClean="0"/>
          </a:p>
          <a:p>
            <a:pPr marL="285750" indent="-285750">
              <a:buFont typeface="Arial" panose="020B0604020202020204" pitchFamily="34" charset="0"/>
              <a:buChar char="•"/>
            </a:pPr>
            <a:r>
              <a:rPr lang="lv-LV" sz="2800" dirty="0" smtClean="0"/>
              <a:t>materiāls</a:t>
            </a:r>
            <a:endParaRPr lang="en-GB" sz="2800" dirty="0" smtClean="0"/>
          </a:p>
          <a:p>
            <a:pPr marL="285750" indent="-285750">
              <a:buFont typeface="Arial" panose="020B0604020202020204" pitchFamily="34" charset="0"/>
              <a:buChar char="•"/>
            </a:pPr>
            <a:r>
              <a:rPr lang="lv-LV" sz="2800" dirty="0" smtClean="0"/>
              <a:t>roku darbs</a:t>
            </a:r>
            <a:endParaRPr lang="en-GB" sz="2800" dirty="0" smtClean="0"/>
          </a:p>
          <a:p>
            <a:pPr marL="285750" indent="-285750">
              <a:buFont typeface="Arial" panose="020B0604020202020204" pitchFamily="34" charset="0"/>
              <a:buChar char="•"/>
            </a:pPr>
            <a:r>
              <a:rPr lang="lv-LV" sz="2800" dirty="0" smtClean="0"/>
              <a:t>iepakojums</a:t>
            </a:r>
            <a:endParaRPr lang="en-GB" sz="2800" dirty="0" smtClean="0"/>
          </a:p>
          <a:p>
            <a:pPr marL="285750" indent="-285750">
              <a:buFont typeface="Arial" panose="020B0604020202020204" pitchFamily="34" charset="0"/>
              <a:buChar char="•"/>
            </a:pPr>
            <a:r>
              <a:rPr lang="lv-LV" sz="2800" dirty="0" smtClean="0"/>
              <a:t>stāsts</a:t>
            </a:r>
            <a:endParaRPr lang="en-GB" sz="2800" dirty="0" smtClean="0"/>
          </a:p>
          <a:p>
            <a:pPr marL="285750" indent="-285750">
              <a:buFont typeface="Arial" panose="020B0604020202020204" pitchFamily="34" charset="0"/>
              <a:buChar char="•"/>
            </a:pPr>
            <a:r>
              <a:rPr lang="lv-LV" sz="2800" dirty="0" smtClean="0"/>
              <a:t>emocionalitāte</a:t>
            </a:r>
            <a:endParaRPr lang="en-GB" sz="2800" dirty="0" smtClean="0"/>
          </a:p>
          <a:p>
            <a:endParaRPr lang="en-GB"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5565" y="570779"/>
            <a:ext cx="2309221" cy="1731916"/>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41657" y="1617125"/>
            <a:ext cx="2529484" cy="1897113"/>
          </a:xfrm>
          <a:prstGeom prst="rect">
            <a:avLst/>
          </a:prstGeom>
          <a:ln>
            <a:noFill/>
          </a:ln>
          <a:effectLst>
            <a:softEdge rad="112500"/>
          </a:effectLst>
        </p:spPr>
      </p:pic>
      <p:pic>
        <p:nvPicPr>
          <p:cNvPr id="4098" name="Picture 2" descr="AttÄlu rezultÄti vaicÄjumam âmÄli keramikaâ"/>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4417" r="98500"/>
                    </a14:imgEffect>
                  </a14:imgLayer>
                </a14:imgProps>
              </a:ext>
              <a:ext uri="{28A0092B-C50C-407E-A947-70E740481C1C}">
                <a14:useLocalDpi xmlns:a14="http://schemas.microsoft.com/office/drawing/2010/main" val="0"/>
              </a:ext>
            </a:extLst>
          </a:blip>
          <a:srcRect/>
          <a:stretch>
            <a:fillRect/>
          </a:stretch>
        </p:blipFill>
        <p:spPr bwMode="auto">
          <a:xfrm>
            <a:off x="4465310" y="3854526"/>
            <a:ext cx="1593075" cy="11948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806" y="3830423"/>
            <a:ext cx="3411434" cy="2270154"/>
          </a:xfrm>
          <a:prstGeom prst="rect">
            <a:avLst/>
          </a:prstGeom>
        </p:spPr>
      </p:pic>
      <p:pic>
        <p:nvPicPr>
          <p:cNvPr id="4102" name="Picture 6" descr="AttÄlu rezultÄti vaicÄjumam âkeramikas darbnÄ«caâ"/>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8109" y="1090410"/>
            <a:ext cx="2484108" cy="1649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0256530" y="2225021"/>
            <a:ext cx="1654561" cy="523220"/>
          </a:xfrm>
          <a:prstGeom prst="rect">
            <a:avLst/>
          </a:prstGeom>
        </p:spPr>
        <p:txBody>
          <a:bodyPr wrap="square">
            <a:spAutoFit/>
          </a:bodyPr>
          <a:lstStyle/>
          <a:p>
            <a:r>
              <a:rPr lang="en-GB" sz="1400" i="1" dirty="0">
                <a:solidFill>
                  <a:srgbClr val="000000"/>
                </a:solidFill>
                <a:latin typeface="Roboto"/>
              </a:rPr>
              <a:t>Clay kiln heating and opening </a:t>
            </a:r>
          </a:p>
        </p:txBody>
      </p:sp>
      <p:sp>
        <p:nvSpPr>
          <p:cNvPr id="11" name="TextBox 10"/>
          <p:cNvSpPr txBox="1"/>
          <p:nvPr/>
        </p:nvSpPr>
        <p:spPr>
          <a:xfrm>
            <a:off x="2866308" y="1751308"/>
            <a:ext cx="1599001" cy="400110"/>
          </a:xfrm>
          <a:prstGeom prst="rect">
            <a:avLst/>
          </a:prstGeom>
          <a:solidFill>
            <a:schemeClr val="accent1">
              <a:lumMod val="75000"/>
            </a:schemeClr>
          </a:solidFill>
        </p:spPr>
        <p:txBody>
          <a:bodyPr wrap="square" rtlCol="0">
            <a:spAutoFit/>
          </a:bodyPr>
          <a:lstStyle/>
          <a:p>
            <a:r>
              <a:rPr lang="lv-LV" sz="2000" dirty="0">
                <a:latin typeface="Century Gothic" panose="020B0502020202020204" pitchFamily="34" charset="0"/>
              </a:rPr>
              <a:t>Atšķirīgs</a:t>
            </a:r>
            <a:endParaRPr lang="en-US" sz="2000" dirty="0">
              <a:latin typeface="Century Gothic" panose="020B0502020202020204" pitchFamily="34" charset="0"/>
            </a:endParaRPr>
          </a:p>
        </p:txBody>
      </p:sp>
      <p:sp>
        <p:nvSpPr>
          <p:cNvPr id="12" name="TextBox 11"/>
          <p:cNvSpPr txBox="1"/>
          <p:nvPr/>
        </p:nvSpPr>
        <p:spPr>
          <a:xfrm>
            <a:off x="2547434" y="3266466"/>
            <a:ext cx="2236748" cy="707886"/>
          </a:xfrm>
          <a:prstGeom prst="rect">
            <a:avLst/>
          </a:prstGeom>
          <a:solidFill>
            <a:schemeClr val="accent1">
              <a:lumMod val="75000"/>
            </a:schemeClr>
          </a:solidFill>
        </p:spPr>
        <p:txBody>
          <a:bodyPr wrap="square" rtlCol="0">
            <a:spAutoFit/>
          </a:bodyPr>
          <a:lstStyle/>
          <a:p>
            <a:pPr algn="r"/>
            <a:r>
              <a:rPr lang="lv-LV" sz="2000" dirty="0">
                <a:latin typeface="Century Gothic" panose="020B0502020202020204" pitchFamily="34" charset="0"/>
              </a:rPr>
              <a:t>Konkurētspējīgā pozīcija</a:t>
            </a:r>
            <a:endParaRPr lang="en-US" sz="2000" dirty="0">
              <a:latin typeface="Century Gothic" panose="020B0502020202020204" pitchFamily="34" charset="0"/>
            </a:endParaRPr>
          </a:p>
        </p:txBody>
      </p:sp>
      <p:sp>
        <p:nvSpPr>
          <p:cNvPr id="14" name="TextBox 13"/>
          <p:cNvSpPr txBox="1"/>
          <p:nvPr/>
        </p:nvSpPr>
        <p:spPr>
          <a:xfrm>
            <a:off x="2994222" y="5237282"/>
            <a:ext cx="1584176" cy="400110"/>
          </a:xfrm>
          <a:prstGeom prst="rect">
            <a:avLst/>
          </a:prstGeom>
          <a:solidFill>
            <a:schemeClr val="accent1">
              <a:lumMod val="75000"/>
            </a:schemeClr>
          </a:solidFill>
        </p:spPr>
        <p:txBody>
          <a:bodyPr wrap="square" rtlCol="0">
            <a:spAutoFit/>
          </a:bodyPr>
          <a:lstStyle/>
          <a:p>
            <a:r>
              <a:rPr lang="lv-LV" sz="2000" dirty="0">
                <a:latin typeface="Century Gothic" panose="020B0502020202020204" pitchFamily="34" charset="0"/>
              </a:rPr>
              <a:t>Neatšķirīgs</a:t>
            </a:r>
            <a:endParaRPr lang="en-US" sz="2000" dirty="0">
              <a:latin typeface="Century Gothic" panose="020B0502020202020204" pitchFamily="34" charset="0"/>
            </a:endParaRPr>
          </a:p>
        </p:txBody>
      </p:sp>
      <p:sp>
        <p:nvSpPr>
          <p:cNvPr id="15" name="TextBox 14"/>
          <p:cNvSpPr txBox="1"/>
          <p:nvPr/>
        </p:nvSpPr>
        <p:spPr>
          <a:xfrm>
            <a:off x="4429303" y="6106659"/>
            <a:ext cx="1134697" cy="400110"/>
          </a:xfrm>
          <a:prstGeom prst="rect">
            <a:avLst/>
          </a:prstGeom>
          <a:solidFill>
            <a:schemeClr val="accent1">
              <a:lumMod val="75000"/>
            </a:schemeClr>
          </a:solidFill>
        </p:spPr>
        <p:txBody>
          <a:bodyPr wrap="square" rtlCol="0">
            <a:spAutoFit/>
          </a:bodyPr>
          <a:lstStyle/>
          <a:p>
            <a:r>
              <a:rPr lang="lv-LV" sz="2000" dirty="0">
                <a:latin typeface="Century Gothic" panose="020B0502020202020204" pitchFamily="34" charset="0"/>
              </a:rPr>
              <a:t>Tirgus</a:t>
            </a:r>
            <a:endParaRPr lang="en-US" sz="2000" dirty="0">
              <a:latin typeface="Century Gothic" panose="020B0502020202020204" pitchFamily="34" charset="0"/>
            </a:endParaRPr>
          </a:p>
        </p:txBody>
      </p:sp>
      <p:sp>
        <p:nvSpPr>
          <p:cNvPr id="16" name="TextBox 15"/>
          <p:cNvSpPr txBox="1"/>
          <p:nvPr/>
        </p:nvSpPr>
        <p:spPr>
          <a:xfrm>
            <a:off x="7103799" y="6361376"/>
            <a:ext cx="1134697" cy="400110"/>
          </a:xfrm>
          <a:prstGeom prst="rect">
            <a:avLst/>
          </a:prstGeom>
          <a:solidFill>
            <a:schemeClr val="accent1">
              <a:lumMod val="75000"/>
            </a:schemeClr>
          </a:solidFill>
        </p:spPr>
        <p:txBody>
          <a:bodyPr wrap="square" rtlCol="0">
            <a:spAutoFit/>
          </a:bodyPr>
          <a:lstStyle/>
          <a:p>
            <a:r>
              <a:rPr lang="lv-LV" sz="2000" dirty="0">
                <a:latin typeface="Century Gothic" panose="020B0502020202020204" pitchFamily="34" charset="0"/>
              </a:rPr>
              <a:t>Cenas</a:t>
            </a:r>
            <a:endParaRPr lang="en-US" sz="2000" dirty="0">
              <a:latin typeface="Century Gothic" panose="020B0502020202020204" pitchFamily="34" charset="0"/>
            </a:endParaRPr>
          </a:p>
        </p:txBody>
      </p:sp>
      <p:sp>
        <p:nvSpPr>
          <p:cNvPr id="17" name="TextBox 16"/>
          <p:cNvSpPr txBox="1"/>
          <p:nvPr/>
        </p:nvSpPr>
        <p:spPr>
          <a:xfrm>
            <a:off x="9778295" y="6113588"/>
            <a:ext cx="1891161" cy="400110"/>
          </a:xfrm>
          <a:prstGeom prst="rect">
            <a:avLst/>
          </a:prstGeom>
          <a:solidFill>
            <a:schemeClr val="accent1">
              <a:lumMod val="75000"/>
            </a:schemeClr>
          </a:solidFill>
        </p:spPr>
        <p:txBody>
          <a:bodyPr wrap="square" rtlCol="0">
            <a:spAutoFit/>
          </a:bodyPr>
          <a:lstStyle/>
          <a:p>
            <a:r>
              <a:rPr lang="lv-LV" sz="2000" dirty="0">
                <a:latin typeface="Century Gothic" panose="020B0502020202020204" pitchFamily="34" charset="0"/>
              </a:rPr>
              <a:t>Priekšrocības</a:t>
            </a:r>
            <a:endParaRPr lang="en-US" sz="2000" dirty="0">
              <a:latin typeface="Century Gothic" panose="020B0502020202020204" pitchFamily="34" charset="0"/>
            </a:endParaRPr>
          </a:p>
        </p:txBody>
      </p:sp>
      <p:sp>
        <p:nvSpPr>
          <p:cNvPr id="18" name="TextBox 17"/>
          <p:cNvSpPr txBox="1"/>
          <p:nvPr/>
        </p:nvSpPr>
        <p:spPr>
          <a:xfrm>
            <a:off x="10111907" y="2302695"/>
            <a:ext cx="1956136" cy="954107"/>
          </a:xfrm>
          <a:prstGeom prst="rect">
            <a:avLst/>
          </a:prstGeom>
          <a:solidFill>
            <a:schemeClr val="accent1">
              <a:lumMod val="75000"/>
            </a:schemeClr>
          </a:solidFill>
        </p:spPr>
        <p:txBody>
          <a:bodyPr wrap="square" rtlCol="0">
            <a:spAutoFit/>
          </a:bodyPr>
          <a:lstStyle/>
          <a:p>
            <a:r>
              <a:rPr lang="lv-LV" sz="2800" dirty="0">
                <a:latin typeface="Century Gothic" panose="020B0502020202020204" pitchFamily="34" charset="0"/>
              </a:rPr>
              <a:t>Skatuviska pieredze</a:t>
            </a:r>
            <a:endParaRPr lang="en-US" sz="2800" dirty="0">
              <a:latin typeface="Century Gothic" panose="020B0502020202020204" pitchFamily="34" charset="0"/>
            </a:endParaRPr>
          </a:p>
        </p:txBody>
      </p:sp>
      <p:sp>
        <p:nvSpPr>
          <p:cNvPr id="19" name="TextBox 18"/>
          <p:cNvSpPr txBox="1"/>
          <p:nvPr/>
        </p:nvSpPr>
        <p:spPr>
          <a:xfrm>
            <a:off x="5190584" y="4926280"/>
            <a:ext cx="1323813" cy="707886"/>
          </a:xfrm>
          <a:prstGeom prst="rect">
            <a:avLst/>
          </a:prstGeom>
          <a:solidFill>
            <a:schemeClr val="accent1">
              <a:lumMod val="75000"/>
            </a:schemeClr>
          </a:solidFill>
        </p:spPr>
        <p:txBody>
          <a:bodyPr wrap="square" rtlCol="0">
            <a:spAutoFit/>
          </a:bodyPr>
          <a:lstStyle/>
          <a:p>
            <a:r>
              <a:rPr lang="lv-LV" sz="2000" dirty="0">
                <a:latin typeface="Century Gothic" panose="020B0502020202020204" pitchFamily="34" charset="0"/>
              </a:rPr>
              <a:t>Pamata produkti</a:t>
            </a:r>
            <a:endParaRPr lang="en-US" sz="2000" dirty="0">
              <a:latin typeface="Century Gothic" panose="020B0502020202020204" pitchFamily="34" charset="0"/>
            </a:endParaRPr>
          </a:p>
        </p:txBody>
      </p:sp>
      <p:sp>
        <p:nvSpPr>
          <p:cNvPr id="20" name="TextBox 19"/>
          <p:cNvSpPr txBox="1"/>
          <p:nvPr/>
        </p:nvSpPr>
        <p:spPr>
          <a:xfrm>
            <a:off x="6202214" y="3682560"/>
            <a:ext cx="1229255" cy="707886"/>
          </a:xfrm>
          <a:prstGeom prst="rect">
            <a:avLst/>
          </a:prstGeom>
          <a:solidFill>
            <a:schemeClr val="accent1">
              <a:lumMod val="75000"/>
            </a:schemeClr>
          </a:solidFill>
        </p:spPr>
        <p:txBody>
          <a:bodyPr wrap="square" rtlCol="0">
            <a:spAutoFit/>
          </a:bodyPr>
          <a:lstStyle/>
          <a:p>
            <a:r>
              <a:rPr lang="lv-LV" sz="2000" dirty="0">
                <a:latin typeface="Century Gothic" panose="020B0502020202020204" pitchFamily="34" charset="0"/>
              </a:rPr>
              <a:t>Ražotas preces</a:t>
            </a:r>
            <a:endParaRPr lang="en-US" sz="2000" dirty="0">
              <a:latin typeface="Century Gothic" panose="020B0502020202020204" pitchFamily="34" charset="0"/>
            </a:endParaRPr>
          </a:p>
        </p:txBody>
      </p:sp>
      <p:sp>
        <p:nvSpPr>
          <p:cNvPr id="21" name="TextBox 20"/>
          <p:cNvSpPr txBox="1"/>
          <p:nvPr/>
        </p:nvSpPr>
        <p:spPr>
          <a:xfrm>
            <a:off x="7551401" y="2724553"/>
            <a:ext cx="1512929" cy="1015663"/>
          </a:xfrm>
          <a:prstGeom prst="rect">
            <a:avLst/>
          </a:prstGeom>
          <a:solidFill>
            <a:schemeClr val="accent1">
              <a:lumMod val="75000"/>
            </a:schemeClr>
          </a:solidFill>
        </p:spPr>
        <p:txBody>
          <a:bodyPr wrap="square" rtlCol="0">
            <a:spAutoFit/>
          </a:bodyPr>
          <a:lstStyle/>
          <a:p>
            <a:r>
              <a:rPr lang="lv-LV" sz="2000" dirty="0">
                <a:latin typeface="Century Gothic" panose="020B0502020202020204" pitchFamily="34" charset="0"/>
              </a:rPr>
              <a:t>Piegādāti pakalpojumi</a:t>
            </a:r>
            <a:endParaRPr lang="en-US" sz="2000" dirty="0">
              <a:latin typeface="Century Gothic" panose="020B0502020202020204" pitchFamily="34" charset="0"/>
            </a:endParaRPr>
          </a:p>
        </p:txBody>
      </p:sp>
      <p:sp>
        <p:nvSpPr>
          <p:cNvPr id="22" name="Rectangle 21"/>
          <p:cNvSpPr/>
          <p:nvPr/>
        </p:nvSpPr>
        <p:spPr>
          <a:xfrm>
            <a:off x="3460743" y="-81179"/>
            <a:ext cx="7419068" cy="707886"/>
          </a:xfrm>
          <a:prstGeom prst="rect">
            <a:avLst/>
          </a:prstGeom>
          <a:solidFill>
            <a:schemeClr val="accent1">
              <a:lumMod val="75000"/>
            </a:schemeClr>
          </a:solidFill>
        </p:spPr>
        <p:txBody>
          <a:bodyPr wrap="square">
            <a:spAutoFit/>
          </a:bodyPr>
          <a:lstStyle/>
          <a:p>
            <a:r>
              <a:rPr lang="lv-LV" sz="4000" dirty="0" smtClean="0">
                <a:latin typeface="Century Gothic" panose="020B0502020202020204" pitchFamily="34" charset="0"/>
              </a:rPr>
              <a:t>Pievienotās </a:t>
            </a:r>
            <a:r>
              <a:rPr lang="lv-LV" sz="4000" dirty="0">
                <a:latin typeface="Century Gothic" panose="020B0502020202020204" pitchFamily="34" charset="0"/>
              </a:rPr>
              <a:t>vērtības radīšana</a:t>
            </a:r>
            <a:endParaRPr lang="en-GB" sz="4000" dirty="0">
              <a:latin typeface="Century Gothic" panose="020B0502020202020204" pitchFamily="34" charset="0"/>
            </a:endParaRPr>
          </a:p>
        </p:txBody>
      </p:sp>
    </p:spTree>
    <p:extLst>
      <p:ext uri="{BB962C8B-B14F-4D97-AF65-F5344CB8AC3E}">
        <p14:creationId xmlns:p14="http://schemas.microsoft.com/office/powerpoint/2010/main" val="334368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52124"/>
            <a:ext cx="5882640" cy="862676"/>
          </a:xfrm>
        </p:spPr>
        <p:txBody>
          <a:bodyPr>
            <a:normAutofit/>
          </a:bodyPr>
          <a:lstStyle/>
          <a:p>
            <a:r>
              <a:rPr lang="lv-LV" sz="3600" dirty="0" smtClean="0"/>
              <a:t>Cepļa atvēršanas dramaturģija</a:t>
            </a:r>
            <a:endParaRPr lang="lv-LV"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760508"/>
            <a:ext cx="5508798" cy="4127500"/>
          </a:xfrm>
          <a:prstGeom prst="rect">
            <a:avLst/>
          </a:prstGeom>
          <a:ln>
            <a:noFill/>
          </a:ln>
          <a:effectLst>
            <a:softEdge rad="112500"/>
          </a:effectLst>
        </p:spPr>
      </p:pic>
      <p:pic>
        <p:nvPicPr>
          <p:cNvPr id="6" name="Picture 5"/>
          <p:cNvPicPr>
            <a:picLocks noChangeAspect="1"/>
          </p:cNvPicPr>
          <p:nvPr/>
        </p:nvPicPr>
        <p:blipFill rotWithShape="1">
          <a:blip r:embed="rId3"/>
          <a:srcRect l="18694" t="22914" r="21982" b="9369"/>
          <a:stretch/>
        </p:blipFill>
        <p:spPr>
          <a:xfrm>
            <a:off x="4037279" y="1114800"/>
            <a:ext cx="4681321" cy="3005802"/>
          </a:xfrm>
          <a:prstGeom prst="rect">
            <a:avLst/>
          </a:prstGeom>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900" t="19003" r="39465" b="18850"/>
          <a:stretch/>
        </p:blipFill>
        <p:spPr bwMode="auto">
          <a:xfrm>
            <a:off x="8754484" y="455562"/>
            <a:ext cx="3321469" cy="600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11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93" y="354331"/>
            <a:ext cx="7079109" cy="1177290"/>
          </a:xfrm>
        </p:spPr>
        <p:txBody>
          <a:bodyPr>
            <a:noAutofit/>
          </a:bodyPr>
          <a:lstStyle/>
          <a:p>
            <a:r>
              <a:rPr lang="lv-LV" sz="3200" dirty="0" smtClean="0">
                <a:latin typeface="Cambria" panose="02040503050406030204" pitchFamily="18" charset="0"/>
              </a:rPr>
              <a:t>Keramikas integrēšana tūrisma produktā |  5 vajadzību &amp; motīvu grupas</a:t>
            </a:r>
            <a:endParaRPr lang="en-GB" sz="3200" dirty="0">
              <a:latin typeface="Cambria" panose="02040503050406030204" pitchFamily="18" charset="0"/>
            </a:endParaRPr>
          </a:p>
        </p:txBody>
      </p:sp>
      <p:graphicFrame>
        <p:nvGraphicFramePr>
          <p:cNvPr id="4" name="Content Placeholder 3"/>
          <p:cNvGraphicFramePr>
            <a:graphicFrameLocks noGrp="1"/>
          </p:cNvGraphicFramePr>
          <p:nvPr>
            <p:ph idx="1"/>
            <p:extLst/>
          </p:nvPr>
        </p:nvGraphicFramePr>
        <p:xfrm>
          <a:off x="1073590" y="171853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7109803" y="4733487"/>
            <a:ext cx="1705750" cy="738664"/>
          </a:xfrm>
          <a:prstGeom prst="rect">
            <a:avLst/>
          </a:prstGeom>
        </p:spPr>
        <p:txBody>
          <a:bodyPr wrap="square">
            <a:spAutoFit/>
          </a:bodyPr>
          <a:lstStyle/>
          <a:p>
            <a:pPr algn="r"/>
            <a:r>
              <a:rPr lang="lv-LV" sz="1400" b="1" dirty="0" smtClean="0">
                <a:solidFill>
                  <a:srgbClr val="2A2A2A"/>
                </a:solidFill>
                <a:latin typeface="Cambria" panose="02040503050406030204" pitchFamily="18" charset="0"/>
              </a:rPr>
              <a:t>Māli un dabiskā vērtība, resurss, </a:t>
            </a:r>
            <a:r>
              <a:rPr lang="lv-LV" sz="1400" b="1" i="1" dirty="0" smtClean="0">
                <a:solidFill>
                  <a:srgbClr val="2A2A2A"/>
                </a:solidFill>
                <a:latin typeface="Cambria" panose="02040503050406030204" pitchFamily="18" charset="0"/>
              </a:rPr>
              <a:t>Zemes garša</a:t>
            </a:r>
            <a:endParaRPr lang="en-GB" sz="1400" b="1" i="1" dirty="0">
              <a:solidFill>
                <a:srgbClr val="2A2A2A"/>
              </a:solidFill>
              <a:effectLst/>
              <a:latin typeface="Cambria" panose="02040503050406030204" pitchFamily="18" charset="0"/>
            </a:endParaRPr>
          </a:p>
        </p:txBody>
      </p:sp>
      <p:sp>
        <p:nvSpPr>
          <p:cNvPr id="12" name="Rectangle 11"/>
          <p:cNvSpPr/>
          <p:nvPr/>
        </p:nvSpPr>
        <p:spPr>
          <a:xfrm>
            <a:off x="9169838" y="4733487"/>
            <a:ext cx="2223586" cy="523220"/>
          </a:xfrm>
          <a:prstGeom prst="rect">
            <a:avLst/>
          </a:prstGeom>
        </p:spPr>
        <p:txBody>
          <a:bodyPr wrap="square">
            <a:spAutoFit/>
          </a:bodyPr>
          <a:lstStyle/>
          <a:p>
            <a:pPr algn="r"/>
            <a:r>
              <a:rPr lang="lv-LV" sz="1400" b="1" dirty="0" smtClean="0">
                <a:solidFill>
                  <a:srgbClr val="2A2A2A"/>
                </a:solidFill>
                <a:latin typeface="Cambria" panose="02040503050406030204" pitchFamily="18" charset="0"/>
              </a:rPr>
              <a:t>Dāvanas, motivējoši piedzīvojumi</a:t>
            </a:r>
            <a:endParaRPr lang="en-GB" sz="1400" b="1" i="0" dirty="0">
              <a:solidFill>
                <a:srgbClr val="2A2A2A"/>
              </a:solidFill>
              <a:effectLst/>
              <a:latin typeface="Cambria" panose="02040503050406030204" pitchFamily="18" charset="0"/>
            </a:endParaRPr>
          </a:p>
        </p:txBody>
      </p:sp>
      <p:sp>
        <p:nvSpPr>
          <p:cNvPr id="13" name="Rectangle 12"/>
          <p:cNvSpPr/>
          <p:nvPr/>
        </p:nvSpPr>
        <p:spPr>
          <a:xfrm>
            <a:off x="5282883" y="4719417"/>
            <a:ext cx="1608368" cy="738664"/>
          </a:xfrm>
          <a:prstGeom prst="rect">
            <a:avLst/>
          </a:prstGeom>
        </p:spPr>
        <p:txBody>
          <a:bodyPr wrap="square">
            <a:spAutoFit/>
          </a:bodyPr>
          <a:lstStyle/>
          <a:p>
            <a:pPr algn="r"/>
            <a:r>
              <a:rPr lang="lv-LV" sz="1400" b="1" dirty="0" smtClean="0">
                <a:solidFill>
                  <a:srgbClr val="2A2A2A"/>
                </a:solidFill>
                <a:latin typeface="Cambria" panose="02040503050406030204" pitchFamily="18" charset="0"/>
              </a:rPr>
              <a:t>Māli pirtij, meditatīvās darbnīcas…</a:t>
            </a:r>
            <a:endParaRPr lang="en-GB" sz="1400" b="1" i="0" dirty="0">
              <a:solidFill>
                <a:srgbClr val="2A2A2A"/>
              </a:solidFill>
              <a:effectLst/>
              <a:latin typeface="Cambria" panose="02040503050406030204" pitchFamily="18" charset="0"/>
            </a:endParaRPr>
          </a:p>
        </p:txBody>
      </p:sp>
      <p:sp>
        <p:nvSpPr>
          <p:cNvPr id="14" name="Rectangle 13"/>
          <p:cNvSpPr/>
          <p:nvPr/>
        </p:nvSpPr>
        <p:spPr>
          <a:xfrm>
            <a:off x="3238581" y="4611695"/>
            <a:ext cx="1690017" cy="738664"/>
          </a:xfrm>
          <a:prstGeom prst="rect">
            <a:avLst/>
          </a:prstGeom>
        </p:spPr>
        <p:txBody>
          <a:bodyPr wrap="square">
            <a:spAutoFit/>
          </a:bodyPr>
          <a:lstStyle/>
          <a:p>
            <a:pPr algn="r"/>
            <a:r>
              <a:rPr lang="lv-LV" sz="1400" b="1" dirty="0" smtClean="0">
                <a:solidFill>
                  <a:srgbClr val="2A2A2A"/>
                </a:solidFill>
                <a:latin typeface="Cambria" panose="02040503050406030204" pitchFamily="18" charset="0"/>
              </a:rPr>
              <a:t>Kāzu rituāli, trauki restorāniem</a:t>
            </a:r>
            <a:endParaRPr lang="en-GB" sz="1400" b="1" i="0" dirty="0">
              <a:solidFill>
                <a:srgbClr val="2A2A2A"/>
              </a:solidFill>
              <a:effectLst/>
              <a:latin typeface="Cambria" panose="02040503050406030204" pitchFamily="18" charset="0"/>
            </a:endParaRPr>
          </a:p>
        </p:txBody>
      </p:sp>
      <p:sp>
        <p:nvSpPr>
          <p:cNvPr id="15" name="Rectangle 14"/>
          <p:cNvSpPr/>
          <p:nvPr/>
        </p:nvSpPr>
        <p:spPr>
          <a:xfrm>
            <a:off x="1488460" y="4733487"/>
            <a:ext cx="1412050" cy="523220"/>
          </a:xfrm>
          <a:prstGeom prst="rect">
            <a:avLst/>
          </a:prstGeom>
        </p:spPr>
        <p:txBody>
          <a:bodyPr wrap="square">
            <a:spAutoFit/>
          </a:bodyPr>
          <a:lstStyle/>
          <a:p>
            <a:pPr algn="r"/>
            <a:r>
              <a:rPr lang="lv-LV" sz="1400" b="1" dirty="0" smtClean="0">
                <a:solidFill>
                  <a:srgbClr val="2A2A2A"/>
                </a:solidFill>
                <a:latin typeface="Cambria" panose="02040503050406030204" pitchFamily="18" charset="0"/>
              </a:rPr>
              <a:t>Darbnīcas, ekskursijas</a:t>
            </a:r>
            <a:endParaRPr lang="en-GB" sz="1400" b="1" i="0" dirty="0">
              <a:solidFill>
                <a:srgbClr val="2A2A2A"/>
              </a:solidFill>
              <a:effectLst/>
              <a:latin typeface="Cambria" panose="02040503050406030204" pitchFamily="18" charset="0"/>
            </a:endParaRP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42182" b="15758"/>
          <a:stretch/>
        </p:blipFill>
        <p:spPr>
          <a:xfrm>
            <a:off x="7403503" y="193109"/>
            <a:ext cx="4520252" cy="1424520"/>
          </a:xfrm>
          <a:prstGeom prst="rect">
            <a:avLst/>
          </a:prstGeom>
          <a:ln>
            <a:noFill/>
          </a:ln>
          <a:effectLst>
            <a:softEdge rad="112500"/>
          </a:effectLst>
        </p:spPr>
      </p:pic>
    </p:spTree>
    <p:extLst>
      <p:ext uri="{BB962C8B-B14F-4D97-AF65-F5344CB8AC3E}">
        <p14:creationId xmlns:p14="http://schemas.microsoft.com/office/powerpoint/2010/main" val="335472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122" y="341405"/>
            <a:ext cx="7670869" cy="1118425"/>
          </a:xfrm>
        </p:spPr>
        <p:txBody>
          <a:bodyPr>
            <a:noAutofit/>
          </a:bodyPr>
          <a:lstStyle/>
          <a:p>
            <a:r>
              <a:rPr lang="lv-LV" sz="2400" dirty="0" smtClean="0"/>
              <a:t>Glazūras tikšķēšana kā izrāde, kā emocionālu sajūtu </a:t>
            </a:r>
            <a:r>
              <a:rPr lang="lv-LV" sz="2400" dirty="0" err="1" smtClean="0"/>
              <a:t>uzvirmojums</a:t>
            </a:r>
            <a:r>
              <a:rPr lang="lv-LV" sz="2400" dirty="0" smtClean="0"/>
              <a:t> un patiess pārsteigums, pielīdzināms teātra pirmizrādei vai rubeņu riestam Burtnieku pļavās</a:t>
            </a:r>
            <a:endParaRPr lang="en-GB" sz="2400" dirty="0"/>
          </a:p>
        </p:txBody>
      </p:sp>
      <p:pic>
        <p:nvPicPr>
          <p:cNvPr id="4" name="IMG_5299[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4542" y="128016"/>
            <a:ext cx="3543681" cy="6297723"/>
          </a:xfrm>
        </p:spPr>
      </p:pic>
      <p:pic>
        <p:nvPicPr>
          <p:cNvPr id="6148" name="Picture 4" descr="AttÄlu rezultÄti vaicÄjumam âVaidava ceramics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1648" y="1778923"/>
            <a:ext cx="6382828" cy="45320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ttÄlu rezultÄti vaicÄjumam âVaidava ceramics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7550" y="4513812"/>
            <a:ext cx="2535936" cy="169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82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sp>
        <p:nvSpPr>
          <p:cNvPr id="3" name="Satura vietturis 2"/>
          <p:cNvSpPr>
            <a:spLocks noGrp="1"/>
          </p:cNvSpPr>
          <p:nvPr>
            <p:ph idx="1"/>
          </p:nvPr>
        </p:nvSpPr>
        <p:spPr/>
        <p:txBody>
          <a:bodyPr/>
          <a:lstStyle/>
          <a:p>
            <a:endParaRPr lang="lv-LV"/>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51" t="12500" r="7625" b="11042"/>
          <a:stretch/>
        </p:blipFill>
        <p:spPr bwMode="auto">
          <a:xfrm>
            <a:off x="0" y="-7968"/>
            <a:ext cx="12087682" cy="659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abā bultiņa 3">
            <a:hlinkClick r:id="rId3"/>
          </p:cNvPr>
          <p:cNvSpPr/>
          <p:nvPr/>
        </p:nvSpPr>
        <p:spPr>
          <a:xfrm>
            <a:off x="11002537" y="61632"/>
            <a:ext cx="933488" cy="405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054" name="Picture 6" descr="Att&amp;emacr;lu rezult&amp;amacr;ti vaic&amp;amacr;jumam “koks kast&amp;ema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073" y="1556793"/>
            <a:ext cx="1359595" cy="13595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herrystatic.net/cherrylv-uploads/product_images/images/1040208000/cherry3_large/kkaste2_494x331.jpg"/>
          <p:cNvPicPr>
            <a:picLocks noChangeAspect="1" noChangeArrowheads="1"/>
          </p:cNvPicPr>
          <p:nvPr/>
        </p:nvPicPr>
        <p:blipFill rotWithShape="1">
          <a:blip r:embed="rId5">
            <a:extLst>
              <a:ext uri="{28A0092B-C50C-407E-A947-70E740481C1C}">
                <a14:useLocalDpi xmlns:a14="http://schemas.microsoft.com/office/drawing/2010/main" val="0"/>
              </a:ext>
            </a:extLst>
          </a:blip>
          <a:srcRect l="72572" t="5299" b="62891"/>
          <a:stretch/>
        </p:blipFill>
        <p:spPr bwMode="auto">
          <a:xfrm>
            <a:off x="6096000" y="36757"/>
            <a:ext cx="1873559" cy="14558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67396" y="61632"/>
            <a:ext cx="3028604" cy="369332"/>
          </a:xfrm>
          <a:prstGeom prst="rect">
            <a:avLst/>
          </a:prstGeom>
          <a:noFill/>
        </p:spPr>
        <p:txBody>
          <a:bodyPr wrap="square" rtlCol="0">
            <a:spAutoFit/>
          </a:bodyPr>
          <a:lstStyle/>
          <a:p>
            <a:r>
              <a:rPr lang="lv-LV" i="1" dirty="0" smtClean="0">
                <a:solidFill>
                  <a:srgbClr val="FF0000"/>
                </a:solidFill>
                <a:latin typeface="Cambria" panose="02040503050406030204" pitchFamily="18" charset="0"/>
              </a:rPr>
              <a:t>Iepakojuma vērtība</a:t>
            </a:r>
            <a:endParaRPr lang="en-GB" i="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405759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atura vietturis 4"/>
          <p:cNvGraphicFramePr>
            <a:graphicFrameLocks noGrp="1"/>
          </p:cNvGraphicFramePr>
          <p:nvPr>
            <p:ph idx="1"/>
            <p:extLst/>
          </p:nvPr>
        </p:nvGraphicFramePr>
        <p:xfrm>
          <a:off x="0" y="112012"/>
          <a:ext cx="9619738" cy="6524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651" b="89978" l="11893" r="59769"/>
                    </a14:imgEffect>
                  </a14:imgLayer>
                </a14:imgProps>
              </a:ext>
              <a:ext uri="{28A0092B-C50C-407E-A947-70E740481C1C}">
                <a14:useLocalDpi xmlns:a14="http://schemas.microsoft.com/office/drawing/2010/main" val="0"/>
              </a:ext>
            </a:extLst>
          </a:blip>
          <a:srcRect l="12060" t="15100" r="42790" b="20136"/>
          <a:stretch/>
        </p:blipFill>
        <p:spPr>
          <a:xfrm rot="5400000">
            <a:off x="8217421" y="3491396"/>
            <a:ext cx="3725482" cy="3007727"/>
          </a:xfrm>
          <a:prstGeom prst="rect">
            <a:avLst/>
          </a:prstGeom>
        </p:spPr>
      </p:pic>
      <p:sp>
        <p:nvSpPr>
          <p:cNvPr id="7" name="Title 1"/>
          <p:cNvSpPr txBox="1">
            <a:spLocks/>
          </p:cNvSpPr>
          <p:nvPr/>
        </p:nvSpPr>
        <p:spPr>
          <a:xfrm>
            <a:off x="351547" y="214958"/>
            <a:ext cx="3094385" cy="91889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r>
              <a:rPr lang="lv-LV" sz="3200" dirty="0" smtClean="0"/>
              <a:t>Konkurētspējīgās priekšrocības</a:t>
            </a:r>
            <a:endParaRPr lang="en-GB" sz="3200" dirty="0"/>
          </a:p>
        </p:txBody>
      </p:sp>
      <p:pic>
        <p:nvPicPr>
          <p:cNvPr id="2" name="Picture 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1095" t="13355" r="34567" b="15925"/>
          <a:stretch/>
        </p:blipFill>
        <p:spPr>
          <a:xfrm>
            <a:off x="0" y="2176393"/>
            <a:ext cx="1566333" cy="2396067"/>
          </a:xfrm>
          <a:prstGeom prst="rect">
            <a:avLst/>
          </a:prstGeom>
        </p:spPr>
      </p:pic>
      <p:pic>
        <p:nvPicPr>
          <p:cNvPr id="3074" name="Picture 2" descr="AttÄlu rezultÄti vaicÄjumam âBicycle friendlyâ"/>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05522" y="321892"/>
            <a:ext cx="2600746" cy="260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17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4972" t="11393" r="13248" b="5442"/>
          <a:stretch/>
        </p:blipFill>
        <p:spPr>
          <a:xfrm>
            <a:off x="263471" y="0"/>
            <a:ext cx="11546237" cy="6604688"/>
          </a:xfrm>
          <a:prstGeom prst="rect">
            <a:avLst/>
          </a:prstGeom>
        </p:spPr>
      </p:pic>
    </p:spTree>
    <p:extLst>
      <p:ext uri="{BB962C8B-B14F-4D97-AF65-F5344CB8AC3E}">
        <p14:creationId xmlns:p14="http://schemas.microsoft.com/office/powerpoint/2010/main" val="108371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56523" y="268231"/>
            <a:ext cx="11821867" cy="6224009"/>
          </a:xfrm>
          <a:prstGeom prst="rect">
            <a:avLst/>
          </a:prstGeom>
        </p:spPr>
      </p:pic>
      <p:sp>
        <p:nvSpPr>
          <p:cNvPr id="5" name="TextBox 4"/>
          <p:cNvSpPr txBox="1"/>
          <p:nvPr/>
        </p:nvSpPr>
        <p:spPr>
          <a:xfrm>
            <a:off x="3657600" y="5181601"/>
            <a:ext cx="6384758" cy="584775"/>
          </a:xfrm>
          <a:prstGeom prst="rect">
            <a:avLst/>
          </a:prstGeom>
          <a:noFill/>
        </p:spPr>
        <p:txBody>
          <a:bodyPr wrap="square" rtlCol="0">
            <a:spAutoFit/>
          </a:bodyPr>
          <a:lstStyle/>
          <a:p>
            <a:r>
              <a:rPr lang="lv-LV" sz="3200" dirty="0" smtClean="0">
                <a:solidFill>
                  <a:srgbClr val="FF0000"/>
                </a:solidFill>
                <a:latin typeface="Century Gothic" panose="020B0502020202020204" pitchFamily="34" charset="0"/>
              </a:rPr>
              <a:t>Māksla ļaut sajusties gaidītam</a:t>
            </a:r>
            <a:endParaRPr lang="en-GB" sz="32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8267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1080126" y="234602"/>
            <a:ext cx="10001846" cy="6116321"/>
          </a:xfrm>
          <a:prstGeom prst="rect">
            <a:avLst/>
          </a:prstGeom>
        </p:spPr>
      </p:pic>
    </p:spTree>
    <p:extLst>
      <p:ext uri="{BB962C8B-B14F-4D97-AF65-F5344CB8AC3E}">
        <p14:creationId xmlns:p14="http://schemas.microsoft.com/office/powerpoint/2010/main" val="117877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385" t="11853" r="1318" b="4336"/>
          <a:stretch/>
        </p:blipFill>
        <p:spPr>
          <a:xfrm>
            <a:off x="936433" y="236725"/>
            <a:ext cx="10231143" cy="6435090"/>
          </a:xfrm>
          <a:prstGeom prst="rect">
            <a:avLst/>
          </a:prstGeom>
        </p:spPr>
      </p:pic>
    </p:spTree>
    <p:extLst>
      <p:ext uri="{BB962C8B-B14F-4D97-AF65-F5344CB8AC3E}">
        <p14:creationId xmlns:p14="http://schemas.microsoft.com/office/powerpoint/2010/main" val="317564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499" t="6076" r="4453" b="9620"/>
          <a:stretch/>
        </p:blipFill>
        <p:spPr>
          <a:xfrm>
            <a:off x="1077686" y="283397"/>
            <a:ext cx="9693636" cy="6280117"/>
          </a:xfrm>
          <a:prstGeom prst="rect">
            <a:avLst/>
          </a:prstGeom>
        </p:spPr>
      </p:pic>
    </p:spTree>
    <p:extLst>
      <p:ext uri="{BB962C8B-B14F-4D97-AF65-F5344CB8AC3E}">
        <p14:creationId xmlns:p14="http://schemas.microsoft.com/office/powerpoint/2010/main" val="329755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US_video_anim_332DM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9349" y="0"/>
            <a:ext cx="9298983" cy="6577681"/>
          </a:xfrm>
        </p:spPr>
      </p:pic>
      <p:sp>
        <p:nvSpPr>
          <p:cNvPr id="6" name="Right Arrow 5">
            <a:hlinkClick r:id="rId5"/>
          </p:cNvPr>
          <p:cNvSpPr/>
          <p:nvPr/>
        </p:nvSpPr>
        <p:spPr>
          <a:xfrm>
            <a:off x="11194473" y="6382327"/>
            <a:ext cx="618836" cy="258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485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92" t="4492" r="2684" b="4965"/>
          <a:stretch/>
        </p:blipFill>
        <p:spPr>
          <a:xfrm>
            <a:off x="1193368" y="0"/>
            <a:ext cx="9756892" cy="6602278"/>
          </a:xfrm>
        </p:spPr>
      </p:pic>
    </p:spTree>
    <p:extLst>
      <p:ext uri="{BB962C8B-B14F-4D97-AF65-F5344CB8AC3E}">
        <p14:creationId xmlns:p14="http://schemas.microsoft.com/office/powerpoint/2010/main" val="366876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037" t="3842" r="2993" b="5988"/>
          <a:stretch/>
        </p:blipFill>
        <p:spPr>
          <a:xfrm>
            <a:off x="1255363" y="0"/>
            <a:ext cx="9686441" cy="6572944"/>
          </a:xfrm>
          <a:prstGeom prst="rect">
            <a:avLst/>
          </a:prstGeom>
        </p:spPr>
      </p:pic>
    </p:spTree>
    <p:extLst>
      <p:ext uri="{BB962C8B-B14F-4D97-AF65-F5344CB8AC3E}">
        <p14:creationId xmlns:p14="http://schemas.microsoft.com/office/powerpoint/2010/main" val="174865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C5CF7D-52ED-4531-A2F0-AF8F5F7F5902}" type="slidenum">
              <a:rPr lang="en-GB" smtClean="0"/>
              <a:t>37</a:t>
            </a:fld>
            <a:endParaRPr lang="en-GB"/>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037" t="4711" r="3556" b="5119"/>
          <a:stretch/>
        </p:blipFill>
        <p:spPr>
          <a:xfrm>
            <a:off x="1255363" y="0"/>
            <a:ext cx="9670942" cy="6601968"/>
          </a:xfrm>
          <a:prstGeom prst="rect">
            <a:avLst/>
          </a:prstGeom>
        </p:spPr>
      </p:pic>
    </p:spTree>
    <p:extLst>
      <p:ext uri="{BB962C8B-B14F-4D97-AF65-F5344CB8AC3E}">
        <p14:creationId xmlns:p14="http://schemas.microsoft.com/office/powerpoint/2010/main" val="29278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tura vietturis 3"/>
          <p:cNvPicPr>
            <a:picLocks noGrp="1" noChangeAspect="1"/>
          </p:cNvPicPr>
          <p:nvPr>
            <p:ph idx="1"/>
          </p:nvPr>
        </p:nvPicPr>
        <p:blipFill rotWithShape="1">
          <a:blip r:embed="rId2">
            <a:extLst>
              <a:ext uri="{28A0092B-C50C-407E-A947-70E740481C1C}">
                <a14:useLocalDpi xmlns:a14="http://schemas.microsoft.com/office/drawing/2010/main" val="0"/>
              </a:ext>
            </a:extLst>
          </a:blip>
          <a:srcRect t="2311" b="16875"/>
          <a:stretch/>
        </p:blipFill>
        <p:spPr>
          <a:xfrm>
            <a:off x="3568750" y="-1"/>
            <a:ext cx="7816217" cy="6858001"/>
          </a:xfrm>
        </p:spPr>
      </p:pic>
      <p:sp>
        <p:nvSpPr>
          <p:cNvPr id="6" name="Virsraksts 1"/>
          <p:cNvSpPr txBox="1">
            <a:spLocks/>
          </p:cNvSpPr>
          <p:nvPr/>
        </p:nvSpPr>
        <p:spPr>
          <a:xfrm>
            <a:off x="317918" y="696075"/>
            <a:ext cx="2981772" cy="25587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600" dirty="0">
                <a:latin typeface="Cambria" panose="02040503050406030204" pitchFamily="18" charset="0"/>
              </a:rPr>
              <a:t>Ārvalstu tūristi 3-4-5* viesnīcās</a:t>
            </a:r>
            <a:endParaRPr lang="en-GB" sz="3600" dirty="0">
              <a:latin typeface="Cambria" panose="02040503050406030204" pitchFamily="18" charset="0"/>
            </a:endParaRPr>
          </a:p>
        </p:txBody>
      </p:sp>
    </p:spTree>
    <p:extLst>
      <p:ext uri="{BB962C8B-B14F-4D97-AF65-F5344CB8AC3E}">
        <p14:creationId xmlns:p14="http://schemas.microsoft.com/office/powerpoint/2010/main" val="156614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45478" y="276697"/>
            <a:ext cx="2846522" cy="6401522"/>
          </a:xfrm>
        </p:spPr>
        <p:txBody>
          <a:bodyPr>
            <a:noAutofit/>
          </a:bodyPr>
          <a:lstStyle/>
          <a:p>
            <a:r>
              <a:rPr lang="lv-LV" sz="1800" dirty="0" smtClean="0">
                <a:latin typeface="Century Gothic" panose="020B0502020202020204" pitchFamily="34" charset="0"/>
              </a:rPr>
              <a:t>Analizējot </a:t>
            </a:r>
            <a:r>
              <a:rPr lang="lv-LV" sz="1800" dirty="0">
                <a:latin typeface="Century Gothic" panose="020B0502020202020204" pitchFamily="34" charset="0"/>
              </a:rPr>
              <a:t>visu </a:t>
            </a:r>
            <a:r>
              <a:rPr lang="lv-LV" sz="1800" dirty="0" smtClean="0">
                <a:latin typeface="Century Gothic" panose="020B0502020202020204" pitchFamily="34" charset="0"/>
              </a:rPr>
              <a:t>tūristu </a:t>
            </a:r>
            <a:r>
              <a:rPr lang="lv-LV" sz="1800" dirty="0">
                <a:latin typeface="Century Gothic" panose="020B0502020202020204" pitchFamily="34" charset="0"/>
              </a:rPr>
              <a:t>mītņu kapacitāti, par vērtējuma atskaites punktu izvēloties vidējo noslogojumu Latvijā (46%; CSP, 2017), tūristu pavadīto nakšu skaits </a:t>
            </a:r>
            <a:r>
              <a:rPr lang="lv-LV" sz="1800" dirty="0" smtClean="0">
                <a:latin typeface="Century Gothic" panose="020B0502020202020204" pitchFamily="34" charset="0"/>
              </a:rPr>
              <a:t>reģionos </a:t>
            </a:r>
            <a:r>
              <a:rPr lang="lv-LV" sz="1800" dirty="0">
                <a:latin typeface="Century Gothic" panose="020B0502020202020204" pitchFamily="34" charset="0"/>
              </a:rPr>
              <a:t>ārpus Rīgas un Jūrmalas kopumā ir ~1,8 miljoni gadā. </a:t>
            </a:r>
            <a:endParaRPr lang="lv-LV" sz="1800" dirty="0" smtClean="0">
              <a:latin typeface="Century Gothic" panose="020B0502020202020204" pitchFamily="34" charset="0"/>
            </a:endParaRPr>
          </a:p>
          <a:p>
            <a:r>
              <a:rPr lang="lv-LV" sz="1800" dirty="0" smtClean="0">
                <a:latin typeface="Century Gothic" panose="020B0502020202020204" pitchFamily="34" charset="0"/>
              </a:rPr>
              <a:t>Ir vietas, kur tūristu mītņu kapacitāte ir daudz par mazu, lai attīstītu pilnvērtīgu  un pašpietiekamu vietējās nozīmes galamērķi</a:t>
            </a:r>
          </a:p>
          <a:p>
            <a:r>
              <a:rPr lang="lv-LV" sz="1800" dirty="0">
                <a:latin typeface="Century Gothic" panose="020B0502020202020204" pitchFamily="34" charset="0"/>
              </a:rPr>
              <a:t>TIC un TIP </a:t>
            </a:r>
            <a:r>
              <a:rPr lang="lv-LV" sz="1800" dirty="0" smtClean="0">
                <a:latin typeface="Century Gothic" panose="020B0502020202020204" pitchFamily="34" charset="0"/>
              </a:rPr>
              <a:t>funkciju tendences un saikne ar uzņēmējdarbības veicināšanu</a:t>
            </a:r>
            <a:endParaRPr lang="lv-LV" sz="1800" dirty="0">
              <a:latin typeface="Century Gothic" panose="020B0502020202020204" pitchFamily="34" charset="0"/>
            </a:endParaRPr>
          </a:p>
          <a:p>
            <a:endParaRPr lang="en-GB" sz="1800" dirty="0">
              <a:latin typeface="Century Gothic" panose="020B0502020202020204" pitchFamily="34" charset="0"/>
            </a:endParaRP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3397" t="6792" r="4402" b="5574"/>
          <a:stretch/>
        </p:blipFill>
        <p:spPr bwMode="auto">
          <a:xfrm>
            <a:off x="100301" y="90718"/>
            <a:ext cx="9434397" cy="64015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558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8531" t="9435" r="27317" b="10716"/>
          <a:stretch/>
        </p:blipFill>
        <p:spPr>
          <a:xfrm>
            <a:off x="1221783" y="-108488"/>
            <a:ext cx="9748434" cy="6825192"/>
          </a:xfrm>
          <a:prstGeom prst="rect">
            <a:avLst/>
          </a:prstGeom>
        </p:spPr>
      </p:pic>
    </p:spTree>
    <p:extLst>
      <p:ext uri="{BB962C8B-B14F-4D97-AF65-F5344CB8AC3E}">
        <p14:creationId xmlns:p14="http://schemas.microsoft.com/office/powerpoint/2010/main" val="166099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10206" t="11359" r="6638" b="49568"/>
          <a:stretch/>
        </p:blipFill>
        <p:spPr bwMode="auto">
          <a:xfrm>
            <a:off x="-1" y="-1"/>
            <a:ext cx="10486417" cy="6858001"/>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3280" t="50746" r="2646" b="14420"/>
          <a:stretch/>
        </p:blipFill>
        <p:spPr bwMode="auto">
          <a:xfrm>
            <a:off x="700391" y="4514599"/>
            <a:ext cx="4771415" cy="2291649"/>
          </a:xfrm>
          <a:prstGeom prst="rect">
            <a:avLst/>
          </a:prstGeom>
          <a:ln>
            <a:noFill/>
          </a:ln>
          <a:extLst>
            <a:ext uri="{53640926-AAD7-44D8-BBD7-CCE9431645EC}">
              <a14:shadowObscured xmlns:a14="http://schemas.microsoft.com/office/drawing/2010/main"/>
            </a:ext>
          </a:extLst>
        </p:spPr>
      </p:pic>
      <p:sp>
        <p:nvSpPr>
          <p:cNvPr id="6" name="Content Placeholder 2"/>
          <p:cNvSpPr txBox="1">
            <a:spLocks/>
          </p:cNvSpPr>
          <p:nvPr/>
        </p:nvSpPr>
        <p:spPr>
          <a:xfrm>
            <a:off x="9534698" y="97277"/>
            <a:ext cx="2596342" cy="6031149"/>
          </a:xfrm>
          <a:prstGeom prst="rect">
            <a:avLst/>
          </a:prstGeom>
          <a:solidFill>
            <a:schemeClr val="accent1">
              <a:lumMod val="75000"/>
            </a:schemeClr>
          </a:solidFill>
        </p:spPr>
        <p:txBody>
          <a:bodyPr vert="horz" lIns="91440" tIns="45720" rIns="91440" bIns="45720" rtlCol="0">
            <a:normAutofit fontScale="85000" lnSpcReduction="20000"/>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baseline="0">
                <a:solidFill>
                  <a:schemeClr val="tx1"/>
                </a:solidFill>
                <a:latin typeface="+mn-lt"/>
                <a:ea typeface="+mn-ea"/>
                <a:cs typeface="+mn-cs"/>
              </a:defRPr>
            </a:lvl9pPr>
          </a:lstStyle>
          <a:p>
            <a:r>
              <a:rPr lang="lv-LV" dirty="0" smtClean="0"/>
              <a:t>Aktuālas ir sadarbības teritorijas un stratēģiska partnerība ar blakus esošajiem novadiem / populāriem tematiskiem maršrutiem, funkcionālu vietējās nozīmes galamērķa sistēmu kontekstā</a:t>
            </a:r>
          </a:p>
          <a:p>
            <a:r>
              <a:rPr lang="lv-LV" dirty="0" smtClean="0"/>
              <a:t>Šādu dažādu sadarbības teritoriju kontekstā jāvērtē TIC/TIP savstarpējā papildinātība un funkciju pārklāšanās. Iespējami efektīvs attīstības un tirgvedības resursu pielietojums</a:t>
            </a:r>
          </a:p>
          <a:p>
            <a:r>
              <a:rPr lang="lv-LV" dirty="0" err="1" smtClean="0"/>
              <a:t>Admin</a:t>
            </a:r>
            <a:r>
              <a:rPr lang="lv-LV" dirty="0" smtClean="0"/>
              <a:t>. </a:t>
            </a:r>
            <a:r>
              <a:rPr lang="lv-LV" dirty="0" err="1" smtClean="0"/>
              <a:t>terit</a:t>
            </a:r>
            <a:r>
              <a:rPr lang="lv-LV" dirty="0" smtClean="0"/>
              <a:t>. reformas konteksts = funkcionāli krasi nemainīs sistēmu, jo liela daļa vadošo TIC īstenojuši bijušo rajonu sadarbības struktūras. Joprojām: tūristiem </a:t>
            </a:r>
            <a:r>
              <a:rPr lang="lv-LV" dirty="0" err="1" smtClean="0"/>
              <a:t>admin</a:t>
            </a:r>
            <a:r>
              <a:rPr lang="lv-LV" dirty="0" smtClean="0"/>
              <a:t>. robežas nav būtiskākās.</a:t>
            </a:r>
            <a:endParaRPr lang="en-GB" dirty="0"/>
          </a:p>
        </p:txBody>
      </p:sp>
    </p:spTree>
    <p:extLst>
      <p:ext uri="{BB962C8B-B14F-4D97-AF65-F5344CB8AC3E}">
        <p14:creationId xmlns:p14="http://schemas.microsoft.com/office/powerpoint/2010/main" val="254866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5797" t="10096" r="43442" b="17054"/>
          <a:stretch/>
        </p:blipFill>
        <p:spPr>
          <a:xfrm>
            <a:off x="1208868" y="-562"/>
            <a:ext cx="5148469" cy="6858562"/>
          </a:xfrm>
          <a:prstGeom prst="rect">
            <a:avLst/>
          </a:prstGeom>
        </p:spPr>
      </p:pic>
      <p:pic>
        <p:nvPicPr>
          <p:cNvPr id="5" name="Picture 4"/>
          <p:cNvPicPr>
            <a:picLocks noChangeAspect="1"/>
          </p:cNvPicPr>
          <p:nvPr/>
        </p:nvPicPr>
        <p:blipFill rotWithShape="1">
          <a:blip r:embed="rId3"/>
          <a:srcRect l="37971" t="18212" r="39746" b="11642"/>
          <a:stretch/>
        </p:blipFill>
        <p:spPr>
          <a:xfrm>
            <a:off x="6489589" y="0"/>
            <a:ext cx="3873294" cy="6858562"/>
          </a:xfrm>
          <a:prstGeom prst="rect">
            <a:avLst/>
          </a:prstGeom>
        </p:spPr>
      </p:pic>
    </p:spTree>
    <p:extLst>
      <p:ext uri="{BB962C8B-B14F-4D97-AF65-F5344CB8AC3E}">
        <p14:creationId xmlns:p14="http://schemas.microsoft.com/office/powerpoint/2010/main" val="312547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1232" t="19759" r="13768" b="17434"/>
          <a:stretch/>
        </p:blipFill>
        <p:spPr>
          <a:xfrm>
            <a:off x="907774" y="0"/>
            <a:ext cx="10376452" cy="6665343"/>
          </a:xfrm>
          <a:prstGeom prst="rect">
            <a:avLst/>
          </a:prstGeom>
        </p:spPr>
      </p:pic>
    </p:spTree>
    <p:extLst>
      <p:ext uri="{BB962C8B-B14F-4D97-AF65-F5344CB8AC3E}">
        <p14:creationId xmlns:p14="http://schemas.microsoft.com/office/powerpoint/2010/main" val="405569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a:t>Tendences, kas iezīmēsies nākotnē un kam jāpievērš lielāka </a:t>
            </a:r>
            <a:r>
              <a:rPr lang="lv-LV" dirty="0" smtClean="0"/>
              <a:t>uzmanība</a:t>
            </a:r>
            <a:endParaRPr lang="en-GB" dirty="0"/>
          </a:p>
        </p:txBody>
      </p:sp>
      <p:sp>
        <p:nvSpPr>
          <p:cNvPr id="3" name="Content Placeholder 2"/>
          <p:cNvSpPr>
            <a:spLocks noGrp="1"/>
          </p:cNvSpPr>
          <p:nvPr>
            <p:ph idx="1"/>
          </p:nvPr>
        </p:nvSpPr>
        <p:spPr>
          <a:xfrm>
            <a:off x="1341120" y="1901952"/>
            <a:ext cx="10260330" cy="4647438"/>
          </a:xfrm>
        </p:spPr>
        <p:txBody>
          <a:bodyPr>
            <a:normAutofit fontScale="92500" lnSpcReduction="20000"/>
          </a:bodyPr>
          <a:lstStyle/>
          <a:p>
            <a:pPr>
              <a:lnSpc>
                <a:spcPct val="100000"/>
              </a:lnSpc>
              <a:spcBef>
                <a:spcPts val="600"/>
              </a:spcBef>
              <a:spcAft>
                <a:spcPts val="600"/>
              </a:spcAft>
            </a:pPr>
            <a:r>
              <a:rPr lang="lv-LV" b="1" dirty="0"/>
              <a:t>IKT jomas attīstība un nozīmīgums</a:t>
            </a:r>
            <a:r>
              <a:rPr lang="lv-LV" dirty="0"/>
              <a:t> ceļošanā, viedtālruņu izmantošana ceļojumu izvēlei, ceļojumu iegādei un dažādu lietotņu izmantošana ceļojumu laikā ir kļuvusi par katra ceļotāja ikdienu;</a:t>
            </a:r>
          </a:p>
          <a:p>
            <a:pPr>
              <a:lnSpc>
                <a:spcPct val="100000"/>
              </a:lnSpc>
              <a:spcBef>
                <a:spcPts val="600"/>
              </a:spcBef>
              <a:spcAft>
                <a:spcPts val="600"/>
              </a:spcAft>
            </a:pPr>
            <a:r>
              <a:rPr lang="lv-LV" b="1" dirty="0"/>
              <a:t>Dalītās ekonomikas pieaugums</a:t>
            </a:r>
            <a:r>
              <a:rPr lang="lv-LV" dirty="0"/>
              <a:t> tūrisma nozarē transporta un naktsmītņu sektorā mainījis ceļotāju paradumus. Palielinās Airbnb.com portālā piedāvātās gultas vietas Pierīgas novados un īpaši jau galvaspilsētā.  Dalītās ekonomikas nozīme pieaugs ēdināšanas un galamērķu gidu piedāvājumā;</a:t>
            </a:r>
          </a:p>
          <a:p>
            <a:pPr>
              <a:lnSpc>
                <a:spcPct val="100000"/>
              </a:lnSpc>
              <a:spcBef>
                <a:spcPts val="600"/>
              </a:spcBef>
              <a:spcAft>
                <a:spcPts val="600"/>
              </a:spcAft>
            </a:pPr>
            <a:r>
              <a:rPr lang="lv-LV" b="1" dirty="0"/>
              <a:t>Izmaiņas brīvā laika sadalījumā</a:t>
            </a:r>
            <a:r>
              <a:rPr lang="lv-LV" dirty="0"/>
              <a:t>, dalītie atvaļinājumi, īsās brīvdienas izzūd robežas starp noteiktiem atvaļinājuma periodiem;</a:t>
            </a:r>
          </a:p>
          <a:p>
            <a:pPr>
              <a:lnSpc>
                <a:spcPct val="100000"/>
              </a:lnSpc>
              <a:spcBef>
                <a:spcPts val="600"/>
              </a:spcBef>
              <a:spcAft>
                <a:spcPts val="600"/>
              </a:spcAft>
            </a:pPr>
            <a:r>
              <a:rPr lang="lv-LV" b="1" dirty="0"/>
              <a:t>Drošības aspektu </a:t>
            </a:r>
            <a:r>
              <a:rPr lang="lv-LV" dirty="0"/>
              <a:t>nozīmības pieaugums, terorisma draudi ietekmē galamērķu izvēli;</a:t>
            </a:r>
          </a:p>
          <a:p>
            <a:pPr>
              <a:lnSpc>
                <a:spcPct val="100000"/>
              </a:lnSpc>
              <a:spcBef>
                <a:spcPts val="600"/>
              </a:spcBef>
              <a:spcAft>
                <a:spcPts val="600"/>
              </a:spcAft>
            </a:pPr>
            <a:r>
              <a:rPr lang="lv-LV" b="1" dirty="0"/>
              <a:t>Pakalpojumu kvalitātes svarīgums</a:t>
            </a:r>
            <a:r>
              <a:rPr lang="lv-LV" dirty="0"/>
              <a:t> un </a:t>
            </a:r>
            <a:r>
              <a:rPr lang="lv-LV" b="1" dirty="0"/>
              <a:t>atsauksmju nozīmība</a:t>
            </a:r>
            <a:r>
              <a:rPr lang="lv-LV" dirty="0"/>
              <a:t>, veicina konkurenci un liek uzlabot kvalitāti, trešo pusi atsauksmes kļūst arvien svarīgākas, klients uzticas vairāk citam klientam;</a:t>
            </a:r>
          </a:p>
          <a:p>
            <a:pPr>
              <a:lnSpc>
                <a:spcPct val="100000"/>
              </a:lnSpc>
              <a:spcBef>
                <a:spcPts val="600"/>
              </a:spcBef>
              <a:spcAft>
                <a:spcPts val="600"/>
              </a:spcAft>
            </a:pPr>
            <a:r>
              <a:rPr lang="lv-LV" b="1" dirty="0"/>
              <a:t>Ģeopolitisko aspektu ietekme</a:t>
            </a:r>
            <a:r>
              <a:rPr lang="lv-LV" dirty="0"/>
              <a:t> uz nozari. Pierīgas kontekstā tās ir Latvijas un Krievijas attiecības.  </a:t>
            </a:r>
          </a:p>
          <a:p>
            <a:pPr>
              <a:lnSpc>
                <a:spcPct val="100000"/>
              </a:lnSpc>
              <a:spcBef>
                <a:spcPts val="600"/>
              </a:spcBef>
              <a:spcAft>
                <a:spcPts val="600"/>
              </a:spcAft>
            </a:pPr>
            <a:r>
              <a:rPr lang="lv-LV" b="1" dirty="0"/>
              <a:t>Darījumu un atpūtas tūrisma saplūšana</a:t>
            </a:r>
            <a:r>
              <a:rPr lang="lv-LV" dirty="0"/>
              <a:t>. Arvien vairāk ceļotāji dodoties darījuma vai profesionālos ceļojumos, pirms un pēc darījuma vai profesionālā ceļojuma izvēlas arī apskatīt galamērķi un tajā veikt atpūtas ceļojuma aktivitātes. Tas norāda uz tematiski saistoša darījumu tūrisma piedāvājuma veidošanas iespējām Pierīgas novados.</a:t>
            </a:r>
          </a:p>
          <a:p>
            <a:endParaRPr lang="en-GB" dirty="0"/>
          </a:p>
        </p:txBody>
      </p:sp>
    </p:spTree>
    <p:extLst>
      <p:ext uri="{BB962C8B-B14F-4D97-AF65-F5344CB8AC3E}">
        <p14:creationId xmlns:p14="http://schemas.microsoft.com/office/powerpoint/2010/main" val="426799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Tendences, kas iezīmēsies nākotnē un kam jāpievērš lielāka uzmanība</a:t>
            </a:r>
            <a:endParaRPr lang="en-GB" dirty="0"/>
          </a:p>
        </p:txBody>
      </p:sp>
      <p:sp>
        <p:nvSpPr>
          <p:cNvPr id="3" name="Content Placeholder 2"/>
          <p:cNvSpPr>
            <a:spLocks noGrp="1"/>
          </p:cNvSpPr>
          <p:nvPr>
            <p:ph idx="1"/>
          </p:nvPr>
        </p:nvSpPr>
        <p:spPr>
          <a:xfrm>
            <a:off x="502920" y="1901952"/>
            <a:ext cx="11041380" cy="4716018"/>
          </a:xfrm>
        </p:spPr>
        <p:txBody>
          <a:bodyPr>
            <a:noAutofit/>
          </a:bodyPr>
          <a:lstStyle/>
          <a:p>
            <a:pPr>
              <a:lnSpc>
                <a:spcPct val="80000"/>
              </a:lnSpc>
              <a:spcBef>
                <a:spcPts val="600"/>
              </a:spcBef>
              <a:spcAft>
                <a:spcPts val="600"/>
              </a:spcAft>
            </a:pPr>
            <a:r>
              <a:rPr lang="lv-LV" sz="1800" b="1" dirty="0"/>
              <a:t>Individuālāki un autentiskāki pieredzējumi</a:t>
            </a:r>
            <a:r>
              <a:rPr lang="lv-LV" sz="1800" dirty="0"/>
              <a:t>, pieredze ko nevar iegūt citur. Dabas vērtību patiesa pieredzēšana. Ilgtspējīgi videi draudzīgi piedzīvojumu ceļojumi, ceļotāji vēlas ceļot mazās grupās un pozicionē sevi kā ceļotājus ne tūristus;</a:t>
            </a:r>
          </a:p>
          <a:p>
            <a:pPr>
              <a:lnSpc>
                <a:spcPct val="80000"/>
              </a:lnSpc>
              <a:spcBef>
                <a:spcPts val="600"/>
              </a:spcBef>
              <a:spcAft>
                <a:spcPts val="600"/>
              </a:spcAft>
            </a:pPr>
            <a:r>
              <a:rPr lang="lv-LV" sz="1800" b="1" dirty="0"/>
              <a:t>Vietējie cilvēki – galamērķa pieredzējuma patiesie radītāji</a:t>
            </a:r>
            <a:r>
              <a:rPr lang="lv-LV" sz="1800" dirty="0"/>
              <a:t>. Lielāka nozīme Pierīgas novadu vietējo kopienu iniciatīvām, NVO sektora darbībai.</a:t>
            </a:r>
          </a:p>
          <a:p>
            <a:pPr>
              <a:lnSpc>
                <a:spcPct val="80000"/>
              </a:lnSpc>
              <a:spcBef>
                <a:spcPts val="600"/>
              </a:spcBef>
              <a:spcAft>
                <a:spcPts val="600"/>
              </a:spcAft>
            </a:pPr>
            <a:r>
              <a:rPr lang="lv-LV" sz="1800" dirty="0"/>
              <a:t>Dažādu </a:t>
            </a:r>
            <a:r>
              <a:rPr lang="lv-LV" sz="1800" b="1" dirty="0"/>
              <a:t>paaudžu grupu atšķirības</a:t>
            </a:r>
            <a:r>
              <a:rPr lang="lv-LV" sz="1800" dirty="0"/>
              <a:t>: lielākā grupa ceļotāju pašlaik </a:t>
            </a:r>
            <a:r>
              <a:rPr lang="lv-LV" sz="1800" dirty="0" err="1"/>
              <a:t>mileniāļi</a:t>
            </a:r>
            <a:r>
              <a:rPr lang="lv-LV" sz="1800" dirty="0"/>
              <a:t> (1980.-1996. dzimuši) viņi izvēlās pakalpojumus, ko viegli atrast uz rezervēt, 95 % uzticas atsauksmēm, bet trešās puses vietnē, nevis galamērķa vai ceļotāja pakalpojuma piedāvātāju vietnē</a:t>
            </a:r>
            <a:r>
              <a:rPr lang="lv-LV" sz="1800" dirty="0" smtClean="0"/>
              <a:t>.</a:t>
            </a:r>
          </a:p>
          <a:p>
            <a:pPr>
              <a:lnSpc>
                <a:spcPct val="80000"/>
              </a:lnSpc>
              <a:spcBef>
                <a:spcPts val="600"/>
              </a:spcBef>
              <a:spcAft>
                <a:spcPts val="600"/>
              </a:spcAft>
            </a:pPr>
            <a:r>
              <a:rPr lang="lv-LV" sz="1800" b="1" dirty="0"/>
              <a:t>Ķīnas ceļotāju pieaugums</a:t>
            </a:r>
            <a:r>
              <a:rPr lang="lv-LV" sz="1800" dirty="0"/>
              <a:t>. </a:t>
            </a:r>
            <a:r>
              <a:rPr lang="lv-LV" sz="1800" i="1" dirty="0" err="1"/>
              <a:t>Euromonitor</a:t>
            </a:r>
            <a:r>
              <a:rPr lang="lv-LV" sz="1800" i="1" dirty="0"/>
              <a:t> </a:t>
            </a:r>
            <a:r>
              <a:rPr lang="lv-LV" sz="1800" i="1" dirty="0" err="1"/>
              <a:t>International</a:t>
            </a:r>
            <a:r>
              <a:rPr lang="lv-LV" sz="1800" dirty="0"/>
              <a:t> prognozē ķīniešu ceļotāju pieaugumu par 8.4 % gadā sasniedzot 128 miljonus 2022. gadā.  Ķīniešu ceļotāji vēlas iepazīties ar autentisku vietējās kultūras pieredzi. </a:t>
            </a:r>
            <a:endParaRPr lang="lv-LV" sz="1800" dirty="0" smtClean="0"/>
          </a:p>
          <a:p>
            <a:pPr>
              <a:lnSpc>
                <a:spcPct val="80000"/>
              </a:lnSpc>
              <a:spcBef>
                <a:spcPts val="600"/>
              </a:spcBef>
              <a:spcAft>
                <a:spcPts val="600"/>
              </a:spcAft>
            </a:pPr>
            <a:r>
              <a:rPr lang="lv-LV" sz="1800" b="1" dirty="0"/>
              <a:t>Pieaug solo sieviešu skaits</a:t>
            </a:r>
            <a:r>
              <a:rPr lang="lv-LV" sz="1800" dirty="0"/>
              <a:t> ceļojumos tas nozīmē ka galamērķiem jānodrošina drošība ceļotājiem un par to jāsniedz informācija visos iespējamos veidos. Atsevišķu Vidzemes galamērķu pozicionējumā šis faktors netiek </a:t>
            </a:r>
            <a:r>
              <a:rPr lang="lv-LV" sz="1800" dirty="0" err="1"/>
              <a:t>īapši</a:t>
            </a:r>
            <a:r>
              <a:rPr lang="lv-LV" sz="1800" dirty="0"/>
              <a:t> uzsvērts tirgvedības aktivitātēs.</a:t>
            </a:r>
          </a:p>
          <a:p>
            <a:pPr>
              <a:lnSpc>
                <a:spcPct val="80000"/>
              </a:lnSpc>
              <a:spcBef>
                <a:spcPts val="600"/>
              </a:spcBef>
              <a:spcAft>
                <a:spcPts val="600"/>
              </a:spcAft>
            </a:pPr>
            <a:r>
              <a:rPr lang="lv-LV" sz="1800" b="1" dirty="0" err="1"/>
              <a:t>Lezbiešu</a:t>
            </a:r>
            <a:r>
              <a:rPr lang="lv-LV" sz="1800" b="1" dirty="0"/>
              <a:t>, geju, </a:t>
            </a:r>
            <a:r>
              <a:rPr lang="lv-LV" sz="1800" b="1" dirty="0" err="1"/>
              <a:t>biseksuāļu</a:t>
            </a:r>
            <a:r>
              <a:rPr lang="lv-LV" sz="1800" b="1" dirty="0"/>
              <a:t> un </a:t>
            </a:r>
            <a:r>
              <a:rPr lang="lv-LV" sz="1800" b="1" dirty="0" err="1"/>
              <a:t>transeksuāļu</a:t>
            </a:r>
            <a:r>
              <a:rPr lang="lv-LV" sz="1800" b="1" dirty="0"/>
              <a:t> ceļotāju pieaugums</a:t>
            </a:r>
            <a:r>
              <a:rPr lang="lv-LV" sz="1800" dirty="0"/>
              <a:t> un galamērķu pozicionēšana kā tiem draudzīgi</a:t>
            </a:r>
            <a:r>
              <a:rPr lang="lv-LV" sz="1800" dirty="0" smtClean="0"/>
              <a:t>.</a:t>
            </a:r>
          </a:p>
          <a:p>
            <a:pPr>
              <a:lnSpc>
                <a:spcPct val="80000"/>
              </a:lnSpc>
              <a:spcBef>
                <a:spcPts val="600"/>
              </a:spcBef>
              <a:spcAft>
                <a:spcPts val="600"/>
              </a:spcAft>
            </a:pPr>
            <a:r>
              <a:rPr lang="lv-LV" sz="1800" dirty="0"/>
              <a:t>Svarīgi ņemt vērā </a:t>
            </a:r>
            <a:r>
              <a:rPr lang="lv-LV" sz="1800" b="1" dirty="0"/>
              <a:t>Latvijas tūrisma attīstības pamatnostādnēs 2014.–2020. gadam </a:t>
            </a:r>
            <a:r>
              <a:rPr lang="lv-LV" sz="1800" dirty="0"/>
              <a:t>definētos stratēģiskos tūrisma </a:t>
            </a:r>
            <a:r>
              <a:rPr lang="lv-LV" sz="1800" dirty="0" smtClean="0"/>
              <a:t>veidus: top jaunās pamatnostādnes</a:t>
            </a:r>
            <a:endParaRPr lang="en-GB" sz="1800" dirty="0"/>
          </a:p>
        </p:txBody>
      </p:sp>
    </p:spTree>
    <p:extLst>
      <p:ext uri="{BB962C8B-B14F-4D97-AF65-F5344CB8AC3E}">
        <p14:creationId xmlns:p14="http://schemas.microsoft.com/office/powerpoint/2010/main" val="311008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934" y="2240635"/>
            <a:ext cx="7956665" cy="2085717"/>
          </a:xfrm>
        </p:spPr>
        <p:txBody>
          <a:bodyPr>
            <a:normAutofit/>
          </a:bodyPr>
          <a:lstStyle/>
          <a:p>
            <a:pPr algn="l"/>
            <a:r>
              <a:rPr lang="lv-LV" b="1" dirty="0" smtClean="0"/>
              <a:t>Tirgvedības eksperimentālais piemērs</a:t>
            </a:r>
            <a:endParaRPr lang="en-GB" b="1" dirty="0"/>
          </a:p>
        </p:txBody>
      </p:sp>
      <p:sp>
        <p:nvSpPr>
          <p:cNvPr id="3" name="Subtitle 2"/>
          <p:cNvSpPr>
            <a:spLocks noGrp="1"/>
          </p:cNvSpPr>
          <p:nvPr>
            <p:ph type="subTitle" idx="1"/>
          </p:nvPr>
        </p:nvSpPr>
        <p:spPr>
          <a:xfrm>
            <a:off x="272934" y="4512597"/>
            <a:ext cx="4872644" cy="423672"/>
          </a:xfrm>
        </p:spPr>
        <p:txBody>
          <a:bodyPr/>
          <a:lstStyle/>
          <a:p>
            <a:pPr algn="l"/>
            <a:r>
              <a:rPr lang="lv-LV" b="1" dirty="0" smtClean="0"/>
              <a:t>MAKŠĶERĒŠANA UN ATPŪTA USMAS EZERĀ</a:t>
            </a:r>
            <a:endParaRPr lang="en-GB" dirty="0"/>
          </a:p>
        </p:txBody>
      </p:sp>
      <p:sp>
        <p:nvSpPr>
          <p:cNvPr id="9" name="Subtitle 2"/>
          <p:cNvSpPr txBox="1">
            <a:spLocks/>
          </p:cNvSpPr>
          <p:nvPr/>
        </p:nvSpPr>
        <p:spPr>
          <a:xfrm>
            <a:off x="5236243" y="6143331"/>
            <a:ext cx="1739867" cy="44745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0"/>
              </a:spcBef>
              <a:buSzPct val="80000"/>
              <a:buFont typeface="Arial" pitchFamily="34" charset="0"/>
              <a:buNone/>
              <a:defRPr sz="2000" kern="1200" cap="all" baseline="0">
                <a:solidFill>
                  <a:schemeClr val="tx1"/>
                </a:solidFill>
                <a:latin typeface="+mn-lt"/>
                <a:ea typeface="+mn-ea"/>
                <a:cs typeface="+mn-cs"/>
              </a:defRPr>
            </a:lvl1pPr>
            <a:lvl2pPr marL="457200" indent="0" algn="ctr" defTabSz="914400" rtl="0" eaLnBrk="1" latinLnBrk="0" hangingPunct="1">
              <a:lnSpc>
                <a:spcPct val="90000"/>
              </a:lnSpc>
              <a:spcBef>
                <a:spcPts val="1000"/>
              </a:spcBef>
              <a:buSzPct val="80000"/>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800"/>
              </a:spcBef>
              <a:buSzPct val="80000"/>
              <a:buFont typeface="Arial"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SzPct val="80000"/>
              <a:buFont typeface="Arial"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SzPct val="80000"/>
              <a:buFont typeface="Arial"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Font typeface="Arial"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Font typeface="Arial" pitchFamily="34" charset="0"/>
              <a:buNone/>
              <a:defRPr sz="2000" kern="1200" baseline="0">
                <a:solidFill>
                  <a:schemeClr val="tx1"/>
                </a:solidFill>
                <a:latin typeface="+mn-lt"/>
                <a:ea typeface="+mn-ea"/>
                <a:cs typeface="+mn-cs"/>
              </a:defRPr>
            </a:lvl7pPr>
            <a:lvl8pPr marL="3200400" indent="0" algn="ctr" defTabSz="914400" rtl="0" eaLnBrk="1" latinLnBrk="0" hangingPunct="1">
              <a:lnSpc>
                <a:spcPct val="90000"/>
              </a:lnSpc>
              <a:spcBef>
                <a:spcPts val="800"/>
              </a:spcBef>
              <a:buFont typeface="Arial" pitchFamily="34" charset="0"/>
              <a:buNone/>
              <a:defRPr sz="2000" kern="1200" baseline="0">
                <a:solidFill>
                  <a:schemeClr val="tx1"/>
                </a:solidFill>
                <a:latin typeface="+mn-lt"/>
                <a:ea typeface="+mn-ea"/>
                <a:cs typeface="+mn-cs"/>
              </a:defRPr>
            </a:lvl8pPr>
            <a:lvl9pPr marL="3657600" indent="0" algn="ctr" defTabSz="914400" rtl="0" eaLnBrk="1" latinLnBrk="0" hangingPunct="1">
              <a:lnSpc>
                <a:spcPct val="90000"/>
              </a:lnSpc>
              <a:spcBef>
                <a:spcPts val="800"/>
              </a:spcBef>
              <a:buFont typeface="Arial" pitchFamily="34" charset="0"/>
              <a:buNone/>
              <a:defRPr sz="2000" kern="1200" baseline="0">
                <a:solidFill>
                  <a:schemeClr val="tx1"/>
                </a:solidFill>
                <a:latin typeface="+mn-lt"/>
                <a:ea typeface="+mn-ea"/>
                <a:cs typeface="+mn-cs"/>
              </a:defRPr>
            </a:lvl9pPr>
          </a:lstStyle>
          <a:p>
            <a:r>
              <a:rPr lang="lv-LV" dirty="0" smtClean="0">
                <a:latin typeface="Cambria" panose="02040503050406030204" pitchFamily="18" charset="0"/>
              </a:rPr>
              <a:t>RĪGA, 30.04.2019.</a:t>
            </a:r>
            <a:endParaRPr lang="en-US" dirty="0">
              <a:latin typeface="Cambria" panose="02040503050406030204" pitchFamily="18" charset="0"/>
            </a:endParaRPr>
          </a:p>
        </p:txBody>
      </p:sp>
      <p:sp>
        <p:nvSpPr>
          <p:cNvPr id="10" name="TextBox 9"/>
          <p:cNvSpPr txBox="1"/>
          <p:nvPr/>
        </p:nvSpPr>
        <p:spPr>
          <a:xfrm>
            <a:off x="7457603" y="5675970"/>
            <a:ext cx="4594563" cy="1200329"/>
          </a:xfrm>
          <a:prstGeom prst="rect">
            <a:avLst/>
          </a:prstGeom>
          <a:noFill/>
        </p:spPr>
        <p:txBody>
          <a:bodyPr wrap="square" rtlCol="0">
            <a:spAutoFit/>
          </a:bodyPr>
          <a:lstStyle/>
          <a:p>
            <a:pPr algn="r"/>
            <a:r>
              <a:rPr lang="lv-LV" dirty="0" smtClean="0">
                <a:latin typeface="Cambria" panose="02040503050406030204" pitchFamily="18" charset="0"/>
              </a:rPr>
              <a:t>Andris Klepers, </a:t>
            </a:r>
          </a:p>
          <a:p>
            <a:pPr algn="r"/>
            <a:r>
              <a:rPr lang="lv-LV" dirty="0" smtClean="0">
                <a:latin typeface="Cambria" panose="02040503050406030204" pitchFamily="18" charset="0"/>
              </a:rPr>
              <a:t>Dr.geogr., asoc. profesors HESPI pētnieks | Nocticus SIA</a:t>
            </a:r>
          </a:p>
          <a:p>
            <a:pPr algn="r"/>
            <a:r>
              <a:rPr lang="lv-LV" dirty="0" smtClean="0">
                <a:latin typeface="Cambria" panose="02040503050406030204" pitchFamily="18" charset="0"/>
              </a:rPr>
              <a:t>Valmiera</a:t>
            </a:r>
            <a:endParaRPr lang="en-US" dirty="0">
              <a:latin typeface="Cambria" panose="020405030504060302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7625"/>
            <a:ext cx="2452353" cy="567139"/>
          </a:xfrm>
          <a:prstGeom prst="rect">
            <a:avLst/>
          </a:prstGeom>
        </p:spPr>
      </p:pic>
      <p:pic>
        <p:nvPicPr>
          <p:cNvPr id="14" name="Picture 13"/>
          <p:cNvPicPr>
            <a:picLocks noChangeAspect="1"/>
          </p:cNvPicPr>
          <p:nvPr/>
        </p:nvPicPr>
        <p:blipFill rotWithShape="1">
          <a:blip r:embed="rId3"/>
          <a:srcRect l="59617" t="33716" r="8251" b="7996"/>
          <a:stretch/>
        </p:blipFill>
        <p:spPr>
          <a:xfrm>
            <a:off x="7914384" y="592666"/>
            <a:ext cx="4137782" cy="4222228"/>
          </a:xfrm>
          <a:prstGeom prst="rect">
            <a:avLst/>
          </a:prstGeom>
          <a:ln>
            <a:noFill/>
          </a:ln>
          <a:effectLst>
            <a:softEdge rad="112500"/>
          </a:effectLst>
        </p:spPr>
      </p:pic>
    </p:spTree>
    <p:extLst>
      <p:ext uri="{BB962C8B-B14F-4D97-AF65-F5344CB8AC3E}">
        <p14:creationId xmlns:p14="http://schemas.microsoft.com/office/powerpoint/2010/main" val="29785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1120" y="467361"/>
            <a:ext cx="9509760" cy="751840"/>
          </a:xfrm>
        </p:spPr>
        <p:txBody>
          <a:bodyPr/>
          <a:lstStyle/>
          <a:p>
            <a:r>
              <a:rPr lang="lv-LV" dirty="0" smtClean="0"/>
              <a:t>TIRGVEDĪBAS MĒRĶIS: PIESAISTĪT KLIENTUS</a:t>
            </a:r>
            <a:endParaRPr lang="en-GB" dirty="0"/>
          </a:p>
        </p:txBody>
      </p:sp>
      <p:sp>
        <p:nvSpPr>
          <p:cNvPr id="5" name="Text Placeholder 4"/>
          <p:cNvSpPr>
            <a:spLocks noGrp="1"/>
          </p:cNvSpPr>
          <p:nvPr>
            <p:ph type="body" idx="1"/>
          </p:nvPr>
        </p:nvSpPr>
        <p:spPr/>
        <p:txBody>
          <a:bodyPr>
            <a:normAutofit/>
          </a:bodyPr>
          <a:lstStyle/>
          <a:p>
            <a:r>
              <a:rPr lang="lv-LV" dirty="0" smtClean="0"/>
              <a:t>Budžets: ~5000 EUR: buklets + 2 izstādes Vācijā, 1 Lietuvā</a:t>
            </a:r>
            <a:endParaRPr lang="en-GB" dirty="0"/>
          </a:p>
        </p:txBody>
      </p:sp>
      <p:sp>
        <p:nvSpPr>
          <p:cNvPr id="6" name="Content Placeholder 5"/>
          <p:cNvSpPr>
            <a:spLocks noGrp="1"/>
          </p:cNvSpPr>
          <p:nvPr>
            <p:ph sz="half" idx="2"/>
          </p:nvPr>
        </p:nvSpPr>
        <p:spPr/>
        <p:txBody>
          <a:bodyPr/>
          <a:lstStyle/>
          <a:p>
            <a:endParaRPr lang="en-GB"/>
          </a:p>
        </p:txBody>
      </p:sp>
      <p:sp>
        <p:nvSpPr>
          <p:cNvPr id="7" name="Text Placeholder 6"/>
          <p:cNvSpPr>
            <a:spLocks noGrp="1"/>
          </p:cNvSpPr>
          <p:nvPr>
            <p:ph type="body" sz="quarter" idx="3"/>
          </p:nvPr>
        </p:nvSpPr>
        <p:spPr/>
        <p:txBody>
          <a:bodyPr/>
          <a:lstStyle/>
          <a:p>
            <a:r>
              <a:rPr lang="lv-LV" dirty="0" smtClean="0"/>
              <a:t>Pārdomāta </a:t>
            </a:r>
            <a:r>
              <a:rPr lang="lv-LV" b="1" i="1" dirty="0" smtClean="0"/>
              <a:t>Google </a:t>
            </a:r>
            <a:r>
              <a:rPr lang="lv-LV" b="1" i="1" dirty="0" err="1" smtClean="0"/>
              <a:t>ads</a:t>
            </a:r>
            <a:r>
              <a:rPr lang="lv-LV" b="1" i="1" dirty="0" smtClean="0"/>
              <a:t> </a:t>
            </a:r>
            <a:r>
              <a:rPr lang="lv-LV" dirty="0" smtClean="0"/>
              <a:t>reklāma. Budžets 30+30EUR</a:t>
            </a:r>
            <a:endParaRPr lang="en-GB" dirty="0"/>
          </a:p>
        </p:txBody>
      </p:sp>
      <p:sp>
        <p:nvSpPr>
          <p:cNvPr id="8" name="Content Placeholder 7"/>
          <p:cNvSpPr>
            <a:spLocks noGrp="1"/>
          </p:cNvSpPr>
          <p:nvPr>
            <p:ph sz="quarter" idx="4"/>
          </p:nvPr>
        </p:nvSpPr>
        <p:spPr/>
        <p:txBody>
          <a:bodyPr/>
          <a:lstStyle/>
          <a:p>
            <a:endParaRPr lang="en-GB"/>
          </a:p>
        </p:txBody>
      </p:sp>
      <p:pic>
        <p:nvPicPr>
          <p:cNvPr id="1026" name="Picture 2" descr="AttÄlu rezultÄti vaicÄjumam âvelocopeâ"/>
          <p:cNvPicPr>
            <a:picLocks noChangeAspect="1" noChangeArrowheads="1"/>
          </p:cNvPicPr>
          <p:nvPr/>
        </p:nvPicPr>
        <p:blipFill rotWithShape="1">
          <a:blip r:embed="rId2">
            <a:extLst>
              <a:ext uri="{28A0092B-C50C-407E-A947-70E740481C1C}">
                <a14:useLocalDpi xmlns:a14="http://schemas.microsoft.com/office/drawing/2010/main" val="0"/>
              </a:ext>
            </a:extLst>
          </a:blip>
          <a:srcRect l="7514" r="21153"/>
          <a:stretch/>
        </p:blipFill>
        <p:spPr bwMode="auto">
          <a:xfrm>
            <a:off x="1231172" y="2740732"/>
            <a:ext cx="4450932" cy="35097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ttÄlu rezultÄti vaicÄjumam âusma maldonisâ"/>
          <p:cNvPicPr>
            <a:picLocks noChangeAspect="1" noChangeArrowheads="1"/>
          </p:cNvPicPr>
          <p:nvPr/>
        </p:nvPicPr>
        <p:blipFill rotWithShape="1">
          <a:blip r:embed="rId3">
            <a:extLst>
              <a:ext uri="{28A0092B-C50C-407E-A947-70E740481C1C}">
                <a14:useLocalDpi xmlns:a14="http://schemas.microsoft.com/office/drawing/2010/main" val="0"/>
              </a:ext>
            </a:extLst>
          </a:blip>
          <a:srcRect l="9393" r="5041"/>
          <a:stretch/>
        </p:blipFill>
        <p:spPr bwMode="auto">
          <a:xfrm>
            <a:off x="6312746" y="2740732"/>
            <a:ext cx="5339008" cy="350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45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p:txBody>
          <a:bodyPr/>
          <a:lstStyle/>
          <a:p>
            <a:endParaRPr lang="en-GB"/>
          </a:p>
        </p:txBody>
      </p:sp>
      <p:pic>
        <p:nvPicPr>
          <p:cNvPr id="7" name="Picture 6"/>
          <p:cNvPicPr>
            <a:picLocks noChangeAspect="1"/>
          </p:cNvPicPr>
          <p:nvPr/>
        </p:nvPicPr>
        <p:blipFill rotWithShape="1">
          <a:blip r:embed="rId2"/>
          <a:srcRect l="17685" t="15185" r="18704" b="3991"/>
          <a:stretch/>
        </p:blipFill>
        <p:spPr>
          <a:xfrm>
            <a:off x="1334346" y="0"/>
            <a:ext cx="9516534" cy="6801482"/>
          </a:xfrm>
          <a:prstGeom prst="rect">
            <a:avLst/>
          </a:prstGeom>
        </p:spPr>
      </p:pic>
    </p:spTree>
    <p:extLst>
      <p:ext uri="{BB962C8B-B14F-4D97-AF65-F5344CB8AC3E}">
        <p14:creationId xmlns:p14="http://schemas.microsoft.com/office/powerpoint/2010/main" val="362259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018" t="10164" r="39630" b="43086"/>
          <a:stretch/>
        </p:blipFill>
        <p:spPr>
          <a:xfrm>
            <a:off x="0" y="644778"/>
            <a:ext cx="12153722" cy="5384801"/>
          </a:xfrm>
          <a:prstGeom prst="rect">
            <a:avLst/>
          </a:prstGeom>
        </p:spPr>
      </p:pic>
    </p:spTree>
    <p:extLst>
      <p:ext uri="{BB962C8B-B14F-4D97-AF65-F5344CB8AC3E}">
        <p14:creationId xmlns:p14="http://schemas.microsoft.com/office/powerpoint/2010/main" val="297621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0001" t="22749" r="20438" b="8324"/>
          <a:stretch/>
        </p:blipFill>
        <p:spPr>
          <a:xfrm>
            <a:off x="689810" y="-232611"/>
            <a:ext cx="10892589" cy="7090611"/>
          </a:xfrm>
          <a:prstGeom prst="rect">
            <a:avLst/>
          </a:prstGeom>
        </p:spPr>
      </p:pic>
    </p:spTree>
    <p:extLst>
      <p:ext uri="{BB962C8B-B14F-4D97-AF65-F5344CB8AC3E}">
        <p14:creationId xmlns:p14="http://schemas.microsoft.com/office/powerpoint/2010/main" val="9044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9463" t="9887" r="11130" b="6045"/>
          <a:stretch/>
        </p:blipFill>
        <p:spPr>
          <a:xfrm>
            <a:off x="526942" y="0"/>
            <a:ext cx="11019295" cy="6562185"/>
          </a:xfrm>
          <a:prstGeom prst="rect">
            <a:avLst/>
          </a:prstGeom>
        </p:spPr>
      </p:pic>
    </p:spTree>
    <p:extLst>
      <p:ext uri="{BB962C8B-B14F-4D97-AF65-F5344CB8AC3E}">
        <p14:creationId xmlns:p14="http://schemas.microsoft.com/office/powerpoint/2010/main" val="29782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366" t="10444" r="19933" b="19156"/>
          <a:stretch/>
        </p:blipFill>
        <p:spPr>
          <a:xfrm>
            <a:off x="128016" y="310896"/>
            <a:ext cx="12063984" cy="6148440"/>
          </a:xfrm>
          <a:prstGeom prst="rect">
            <a:avLst/>
          </a:prstGeom>
        </p:spPr>
      </p:pic>
      <p:sp>
        <p:nvSpPr>
          <p:cNvPr id="5" name="TextBox 4"/>
          <p:cNvSpPr txBox="1"/>
          <p:nvPr/>
        </p:nvSpPr>
        <p:spPr>
          <a:xfrm>
            <a:off x="246549" y="3969130"/>
            <a:ext cx="4651925" cy="2308324"/>
          </a:xfrm>
          <a:prstGeom prst="rect">
            <a:avLst/>
          </a:prstGeom>
          <a:solidFill>
            <a:schemeClr val="accent1">
              <a:lumMod val="60000"/>
              <a:lumOff val="40000"/>
            </a:schemeClr>
          </a:solidFill>
        </p:spPr>
        <p:txBody>
          <a:bodyPr wrap="square" rtlCol="0">
            <a:spAutoFit/>
          </a:bodyPr>
          <a:lstStyle/>
          <a:p>
            <a:r>
              <a:rPr lang="lv-LV" sz="2400" dirty="0" smtClean="0">
                <a:solidFill>
                  <a:schemeClr val="bg2"/>
                </a:solidFill>
              </a:rPr>
              <a:t>Izvēlētā mērķgrupa: 500+ km rādiusa ap Usmas ezeru – interneta lietotāji, kas google.com meklēs ar makšķerēšanu saistītos atslēgvārdus angļu, lietuviešu, somu vai zviedru valodās</a:t>
            </a:r>
            <a:endParaRPr lang="en-GB" sz="2400" dirty="0">
              <a:solidFill>
                <a:schemeClr val="bg2"/>
              </a:solidFill>
            </a:endParaRPr>
          </a:p>
        </p:txBody>
      </p:sp>
    </p:spTree>
    <p:extLst>
      <p:ext uri="{BB962C8B-B14F-4D97-AF65-F5344CB8AC3E}">
        <p14:creationId xmlns:p14="http://schemas.microsoft.com/office/powerpoint/2010/main" val="41880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185" t="10684" r="22372" b="10342"/>
          <a:stretch/>
        </p:blipFill>
        <p:spPr>
          <a:xfrm>
            <a:off x="504092" y="0"/>
            <a:ext cx="11183815" cy="6499274"/>
          </a:xfrm>
          <a:prstGeom prst="rect">
            <a:avLst/>
          </a:prstGeom>
        </p:spPr>
      </p:pic>
      <p:sp>
        <p:nvSpPr>
          <p:cNvPr id="5" name="TextBox 4"/>
          <p:cNvSpPr txBox="1"/>
          <p:nvPr/>
        </p:nvSpPr>
        <p:spPr>
          <a:xfrm>
            <a:off x="167917" y="2856137"/>
            <a:ext cx="3177956" cy="2585323"/>
          </a:xfrm>
          <a:prstGeom prst="rect">
            <a:avLst/>
          </a:prstGeom>
          <a:solidFill>
            <a:schemeClr val="accent1">
              <a:lumMod val="60000"/>
              <a:lumOff val="40000"/>
            </a:schemeClr>
          </a:solidFill>
        </p:spPr>
        <p:txBody>
          <a:bodyPr wrap="square" rtlCol="0">
            <a:spAutoFit/>
          </a:bodyPr>
          <a:lstStyle/>
          <a:p>
            <a:r>
              <a:rPr lang="lv-LV" dirty="0" smtClean="0">
                <a:solidFill>
                  <a:schemeClr val="bg2"/>
                </a:solidFill>
              </a:rPr>
              <a:t>Izvēlētie kampaņas parametri – tērēt 10 EUR dienā kampaņai (kopā 60 EUR), lai ar atslēgvārdiem novirzītu ieinteresētu mērķauditoriju – potenciālos klientus uz Usmasezers.lv mājas lapu. Ja 10 EUR ir iztērēti, tad tajā dienā kampaņa apstājas.</a:t>
            </a:r>
            <a:endParaRPr lang="en-GB" dirty="0">
              <a:solidFill>
                <a:schemeClr val="bg2"/>
              </a:solidFill>
            </a:endParaRPr>
          </a:p>
        </p:txBody>
      </p:sp>
    </p:spTree>
    <p:extLst>
      <p:ext uri="{BB962C8B-B14F-4D97-AF65-F5344CB8AC3E}">
        <p14:creationId xmlns:p14="http://schemas.microsoft.com/office/powerpoint/2010/main" val="384245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3684" t="30858" r="24123" b="15341"/>
          <a:stretch/>
        </p:blipFill>
        <p:spPr>
          <a:xfrm>
            <a:off x="176462" y="112294"/>
            <a:ext cx="10956060" cy="6352673"/>
          </a:xfrm>
          <a:prstGeom prst="rect">
            <a:avLst/>
          </a:prstGeom>
        </p:spPr>
      </p:pic>
    </p:spTree>
    <p:extLst>
      <p:ext uri="{BB962C8B-B14F-4D97-AF65-F5344CB8AC3E}">
        <p14:creationId xmlns:p14="http://schemas.microsoft.com/office/powerpoint/2010/main" val="75670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67360"/>
            <a:ext cx="9509760" cy="735798"/>
          </a:xfrm>
        </p:spPr>
        <p:txBody>
          <a:bodyPr/>
          <a:lstStyle/>
          <a:p>
            <a:pPr lvl="0"/>
            <a:r>
              <a:rPr lang="lv-LV" sz="3600" dirty="0">
                <a:latin typeface="Cambria" panose="02040503050406030204" pitchFamily="18" charset="0"/>
              </a:rPr>
              <a:t>ATSLĒGVĀRDI</a:t>
            </a:r>
            <a:r>
              <a:rPr lang="en-US" sz="3600" dirty="0">
                <a:latin typeface="Cambria" panose="02040503050406030204" pitchFamily="18" charset="0"/>
              </a:rPr>
              <a:t> (</a:t>
            </a:r>
            <a:r>
              <a:rPr lang="en-US" sz="3600" dirty="0" err="1">
                <a:latin typeface="Cambria" panose="02040503050406030204" pitchFamily="18" charset="0"/>
              </a:rPr>
              <a:t>bie</a:t>
            </a:r>
            <a:r>
              <a:rPr lang="lv-LV" sz="3600" dirty="0" err="1">
                <a:latin typeface="Cambria" panose="02040503050406030204" pitchFamily="18" charset="0"/>
              </a:rPr>
              <a:t>žāk</a:t>
            </a:r>
            <a:r>
              <a:rPr lang="lv-LV" sz="3600" dirty="0">
                <a:latin typeface="Cambria" panose="02040503050406030204" pitchFamily="18" charset="0"/>
              </a:rPr>
              <a:t> lietotie</a:t>
            </a:r>
            <a:r>
              <a:rPr lang="lv-LV" sz="3600" dirty="0" smtClean="0">
                <a:latin typeface="Cambria" panose="02040503050406030204" pitchFamily="18" charset="0"/>
              </a:rPr>
              <a:t>) - angliski</a:t>
            </a:r>
            <a:endParaRPr lang="en-GB" dirty="0"/>
          </a:p>
        </p:txBody>
      </p:sp>
      <p:sp>
        <p:nvSpPr>
          <p:cNvPr id="3" name="Content Placeholder 2"/>
          <p:cNvSpPr>
            <a:spLocks noGrp="1"/>
          </p:cNvSpPr>
          <p:nvPr>
            <p:ph idx="1"/>
          </p:nvPr>
        </p:nvSpPr>
        <p:spPr>
          <a:xfrm>
            <a:off x="652860" y="1379004"/>
            <a:ext cx="10886280" cy="4867234"/>
          </a:xfrm>
        </p:spPr>
        <p:txBody>
          <a:bodyPr numCol="4">
            <a:noAutofit/>
          </a:bodyPr>
          <a:lstStyle/>
          <a:p>
            <a:pPr marL="45720" indent="0">
              <a:lnSpc>
                <a:spcPct val="120000"/>
              </a:lnSpc>
              <a:spcBef>
                <a:spcPts val="0"/>
              </a:spcBef>
              <a:buNone/>
            </a:pPr>
            <a:r>
              <a:rPr lang="lv-LV" sz="1800" b="1" dirty="0" smtClean="0">
                <a:latin typeface="Cambria" panose="02040503050406030204" pitchFamily="18" charset="0"/>
              </a:rPr>
              <a:t>ENGLISH</a:t>
            </a:r>
          </a:p>
          <a:p>
            <a:pPr marL="45720" indent="0">
              <a:lnSpc>
                <a:spcPct val="120000"/>
              </a:lnSpc>
              <a:spcBef>
                <a:spcPts val="0"/>
              </a:spcBef>
              <a:buNone/>
            </a:pPr>
            <a:r>
              <a:rPr lang="lv-LV" sz="1800" b="1" dirty="0" err="1">
                <a:latin typeface="Cambria" panose="02040503050406030204" pitchFamily="18" charset="0"/>
              </a:rPr>
              <a:t>Fishing</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gear</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poles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rod</a:t>
            </a: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equipment</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accessories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tackle</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stuff</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pole</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tools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fisheries</a:t>
            </a:r>
            <a:r>
              <a:rPr lang="lv-LV" sz="1800" b="1" dirty="0">
                <a:latin typeface="Cambria" panose="02040503050406030204" pitchFamily="18" charset="0"/>
              </a:rPr>
              <a:t> </a:t>
            </a:r>
            <a:r>
              <a:rPr lang="lv-LV" sz="1800" b="1" dirty="0" err="1">
                <a:latin typeface="Cambria" panose="02040503050406030204" pitchFamily="18" charset="0"/>
              </a:rPr>
              <a:t>supply</a:t>
            </a:r>
            <a:endParaRPr lang="lv-LV" sz="1800" b="1" dirty="0">
              <a:latin typeface="Cambria" panose="02040503050406030204" pitchFamily="18" charset="0"/>
            </a:endParaRPr>
          </a:p>
          <a:p>
            <a:pPr marL="45720" indent="0">
              <a:lnSpc>
                <a:spcPct val="120000"/>
              </a:lnSpc>
              <a:spcBef>
                <a:spcPts val="0"/>
              </a:spcBef>
              <a:buNone/>
            </a:pPr>
            <a:r>
              <a:rPr lang="lv-LV" sz="1800" b="1" dirty="0">
                <a:latin typeface="Cambria" panose="02040503050406030204" pitchFamily="18" charset="0"/>
              </a:rPr>
              <a:t>bass </a:t>
            </a:r>
            <a:r>
              <a:rPr lang="lv-LV" sz="1800" b="1" dirty="0" err="1">
                <a:latin typeface="Cambria" panose="02040503050406030204" pitchFamily="18" charset="0"/>
              </a:rPr>
              <a:t>lures</a:t>
            </a:r>
            <a:endParaRPr lang="lv-LV" sz="1800" b="1" dirty="0">
              <a:latin typeface="Cambria" panose="02040503050406030204" pitchFamily="18" charset="0"/>
            </a:endParaRPr>
          </a:p>
          <a:p>
            <a:pPr marL="45720" indent="0">
              <a:lnSpc>
                <a:spcPct val="120000"/>
              </a:lnSpc>
              <a:spcBef>
                <a:spcPts val="0"/>
              </a:spcBef>
              <a:buNone/>
            </a:pPr>
            <a:r>
              <a:rPr lang="lv-LV" sz="1800" b="1" dirty="0">
                <a:latin typeface="Cambria" panose="02040503050406030204" pitchFamily="18" charset="0"/>
              </a:rPr>
              <a:t>bass </a:t>
            </a: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lures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tackle</a:t>
            </a:r>
            <a:r>
              <a:rPr lang="lv-LV" sz="1800" b="1" dirty="0">
                <a:latin typeface="Cambria" panose="02040503050406030204" pitchFamily="18" charset="0"/>
              </a:rPr>
              <a:t> </a:t>
            </a:r>
            <a:r>
              <a:rPr lang="lv-LV" sz="1800" b="1" dirty="0" err="1">
                <a:latin typeface="Cambria" panose="02040503050406030204" pitchFamily="18" charset="0"/>
              </a:rPr>
              <a:t>online</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reels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gear</a:t>
            </a:r>
            <a:r>
              <a:rPr lang="lv-LV" sz="1800" b="1" dirty="0">
                <a:latin typeface="Cambria" panose="02040503050406030204" pitchFamily="18" charset="0"/>
              </a:rPr>
              <a:t> </a:t>
            </a:r>
            <a:r>
              <a:rPr lang="lv-LV" sz="1800" b="1" dirty="0" err="1">
                <a:latin typeface="Cambria" panose="02040503050406030204" pitchFamily="18" charset="0"/>
              </a:rPr>
              <a:t>online</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a:t>
            </a:r>
            <a:r>
              <a:rPr lang="lv-LV" sz="1800" b="1" dirty="0">
                <a:latin typeface="Cambria" panose="02040503050406030204" pitchFamily="18" charset="0"/>
              </a:rPr>
              <a:t> </a:t>
            </a:r>
            <a:r>
              <a:rPr lang="lv-LV" sz="1800" b="1" dirty="0" err="1">
                <a:latin typeface="Cambria" panose="02040503050406030204" pitchFamily="18" charset="0"/>
              </a:rPr>
              <a:t>shop</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lures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line</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best</a:t>
            </a:r>
            <a:r>
              <a:rPr lang="lv-LV" sz="1800" b="1" dirty="0">
                <a:latin typeface="Cambria" panose="02040503050406030204" pitchFamily="18" charset="0"/>
              </a:rPr>
              <a:t> </a:t>
            </a: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lures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discount</a:t>
            </a:r>
            <a:r>
              <a:rPr lang="lv-LV" sz="1800" b="1" dirty="0">
                <a:latin typeface="Cambria" panose="02040503050406030204" pitchFamily="18" charset="0"/>
              </a:rPr>
              <a:t> </a:t>
            </a: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gear</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lures</a:t>
            </a:r>
            <a:r>
              <a:rPr lang="lv-LV" sz="1800" b="1" dirty="0">
                <a:latin typeface="Cambria" panose="02040503050406030204" pitchFamily="18" charset="0"/>
              </a:rPr>
              <a:t> </a:t>
            </a:r>
            <a:r>
              <a:rPr lang="lv-LV" sz="1800" b="1" dirty="0" err="1">
                <a:latin typeface="Cambria" panose="02040503050406030204" pitchFamily="18" charset="0"/>
              </a:rPr>
              <a:t>online</a:t>
            </a:r>
            <a:endParaRPr lang="lv-LV" sz="1800" b="1" dirty="0">
              <a:latin typeface="Cambria" panose="02040503050406030204" pitchFamily="18" charset="0"/>
            </a:endParaRPr>
          </a:p>
          <a:p>
            <a:pPr marL="45720" indent="0">
              <a:lnSpc>
                <a:spcPct val="120000"/>
              </a:lnSpc>
              <a:spcBef>
                <a:spcPts val="0"/>
              </a:spcBef>
              <a:buNone/>
            </a:pPr>
            <a:r>
              <a:rPr lang="lv-LV" sz="1800" b="1" dirty="0">
                <a:latin typeface="Cambria" panose="02040503050406030204" pitchFamily="18" charset="0"/>
              </a:rPr>
              <a:t>bass </a:t>
            </a: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tackle</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store</a:t>
            </a:r>
          </a:p>
          <a:p>
            <a:pPr marL="45720" indent="0">
              <a:lnSpc>
                <a:spcPct val="120000"/>
              </a:lnSpc>
              <a:spcBef>
                <a:spcPts val="0"/>
              </a:spcBef>
              <a:buNone/>
            </a:pPr>
            <a:r>
              <a:rPr lang="lv-LV" sz="1800" b="1" dirty="0" err="1">
                <a:latin typeface="Cambria" panose="02040503050406030204" pitchFamily="18" charset="0"/>
              </a:rPr>
              <a:t>online</a:t>
            </a:r>
            <a:r>
              <a:rPr lang="lv-LV" sz="1800" b="1" dirty="0">
                <a:latin typeface="Cambria" panose="02040503050406030204" pitchFamily="18" charset="0"/>
              </a:rPr>
              <a:t> </a:t>
            </a:r>
            <a:r>
              <a:rPr lang="lv-LV" sz="1800" b="1" dirty="0" err="1">
                <a:latin typeface="Cambria" panose="02040503050406030204" pitchFamily="18" charset="0"/>
              </a:rPr>
              <a:t>fishing</a:t>
            </a:r>
            <a:r>
              <a:rPr lang="lv-LV" sz="1800" b="1" dirty="0">
                <a:latin typeface="Cambria" panose="02040503050406030204" pitchFamily="18" charset="0"/>
              </a:rPr>
              <a:t> store</a:t>
            </a:r>
          </a:p>
          <a:p>
            <a:pPr marL="45720" indent="0">
              <a:lnSpc>
                <a:spcPct val="120000"/>
              </a:lnSpc>
              <a:spcBef>
                <a:spcPts val="0"/>
              </a:spcBef>
              <a:buNone/>
            </a:pPr>
            <a:r>
              <a:rPr lang="lv-LV" sz="1800" b="1" dirty="0" err="1">
                <a:latin typeface="Cambria" panose="02040503050406030204" pitchFamily="18" charset="0"/>
              </a:rPr>
              <a:t>fisheries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gear</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angler</a:t>
            </a:r>
            <a:r>
              <a:rPr lang="lv-LV" sz="1800" b="1" dirty="0">
                <a:latin typeface="Cambria" panose="02040503050406030204" pitchFamily="18" charset="0"/>
              </a:rPr>
              <a:t> </a:t>
            </a:r>
            <a:r>
              <a:rPr lang="lv-LV" sz="1800" b="1" dirty="0" err="1">
                <a:latin typeface="Cambria" panose="02040503050406030204" pitchFamily="18" charset="0"/>
              </a:rPr>
              <a:t>fish</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the</a:t>
            </a:r>
            <a:r>
              <a:rPr lang="lv-LV" sz="1800" b="1" dirty="0">
                <a:latin typeface="Cambria" panose="02040503050406030204" pitchFamily="18" charset="0"/>
              </a:rPr>
              <a:t> </a:t>
            </a:r>
            <a:r>
              <a:rPr lang="lv-LV" sz="1800" b="1" dirty="0" err="1">
                <a:latin typeface="Cambria" panose="02040503050406030204" pitchFamily="18" charset="0"/>
              </a:rPr>
              <a:t>anglers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angler</a:t>
            </a:r>
            <a:r>
              <a:rPr lang="lv-LV" sz="1800" b="1" dirty="0">
                <a:latin typeface="Cambria" panose="02040503050406030204" pitchFamily="18" charset="0"/>
              </a:rPr>
              <a:t> </a:t>
            </a:r>
            <a:r>
              <a:rPr lang="lv-LV" sz="1800" b="1" dirty="0" err="1">
                <a:latin typeface="Cambria" panose="02040503050406030204" pitchFamily="18" charset="0"/>
              </a:rPr>
              <a:t>ek</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the</a:t>
            </a:r>
            <a:r>
              <a:rPr lang="lv-LV" sz="1800" b="1" dirty="0">
                <a:latin typeface="Cambria" panose="02040503050406030204" pitchFamily="18" charset="0"/>
              </a:rPr>
              <a:t> </a:t>
            </a:r>
            <a:r>
              <a:rPr lang="lv-LV" sz="1800" b="1" dirty="0" err="1">
                <a:latin typeface="Cambria" panose="02040503050406030204" pitchFamily="18" charset="0"/>
              </a:rPr>
              <a:t>angler</a:t>
            </a:r>
            <a:r>
              <a:rPr lang="lv-LV" sz="1800" b="1" dirty="0">
                <a:latin typeface="Cambria" panose="02040503050406030204" pitchFamily="18" charset="0"/>
              </a:rPr>
              <a:t> </a:t>
            </a:r>
            <a:r>
              <a:rPr lang="lv-LV" sz="1800" b="1" dirty="0" err="1">
                <a:latin typeface="Cambria" panose="02040503050406030204" pitchFamily="18" charset="0"/>
              </a:rPr>
              <a:t>fish</a:t>
            </a:r>
            <a:endParaRPr lang="lv-LV" sz="1800" b="1" dirty="0">
              <a:latin typeface="Cambria" panose="02040503050406030204" pitchFamily="18" charset="0"/>
            </a:endParaRPr>
          </a:p>
          <a:p>
            <a:pPr marL="45720" indent="0">
              <a:lnSpc>
                <a:spcPct val="120000"/>
              </a:lnSpc>
              <a:spcBef>
                <a:spcPts val="0"/>
              </a:spcBef>
              <a:buNone/>
            </a:pPr>
            <a:r>
              <a:rPr lang="lv-LV" sz="1800" b="1" dirty="0">
                <a:latin typeface="Cambria" panose="02040503050406030204" pitchFamily="18" charset="0"/>
              </a:rPr>
              <a:t>bass </a:t>
            </a: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tackle</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angling</a:t>
            </a:r>
            <a:r>
              <a:rPr lang="lv-LV" sz="1800" b="1" dirty="0">
                <a:latin typeface="Cambria" panose="02040503050406030204" pitchFamily="18" charset="0"/>
              </a:rPr>
              <a:t> </a:t>
            </a:r>
            <a:r>
              <a:rPr lang="lv-LV" sz="1800" b="1" dirty="0" err="1">
                <a:latin typeface="Cambria" panose="02040503050406030204" pitchFamily="18" charset="0"/>
              </a:rPr>
              <a:t>shops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angler</a:t>
            </a:r>
            <a:r>
              <a:rPr lang="lv-LV" sz="1800" b="1" dirty="0">
                <a:latin typeface="Cambria" panose="02040503050406030204" pitchFamily="18" charset="0"/>
              </a:rPr>
              <a:t> </a:t>
            </a:r>
            <a:r>
              <a:rPr lang="lv-LV" sz="1800" b="1" dirty="0" err="1">
                <a:latin typeface="Cambria" panose="02040503050406030204" pitchFamily="18" charset="0"/>
              </a:rPr>
              <a:t>kit</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anglers</a:t>
            </a:r>
            <a:r>
              <a:rPr lang="lv-LV" sz="1800" b="1" dirty="0">
                <a:latin typeface="Cambria" panose="02040503050406030204" pitchFamily="18" charset="0"/>
              </a:rPr>
              <a:t> </a:t>
            </a: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tackles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angler</a:t>
            </a:r>
            <a:r>
              <a:rPr lang="lv-LV" sz="1800" b="1" dirty="0">
                <a:latin typeface="Cambria" panose="02040503050406030204" pitchFamily="18" charset="0"/>
              </a:rPr>
              <a:t> </a:t>
            </a: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rods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fising</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in</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fising</a:t>
            </a:r>
            <a:r>
              <a:rPr lang="lv-LV" sz="1800" b="1" dirty="0">
                <a:latin typeface="Cambria" panose="02040503050406030204" pitchFamily="18" charset="0"/>
              </a:rPr>
              <a:t> </a:t>
            </a:r>
            <a:r>
              <a:rPr lang="lv-LV" sz="1800" b="1" dirty="0" err="1">
                <a:latin typeface="Cambria" panose="02040503050406030204" pitchFamily="18" charset="0"/>
              </a:rPr>
              <a:t>fish</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anglers</a:t>
            </a:r>
            <a:r>
              <a:rPr lang="lv-LV" sz="1800" b="1" dirty="0">
                <a:latin typeface="Cambria" panose="02040503050406030204" pitchFamily="18" charset="0"/>
              </a:rPr>
              <a:t> </a:t>
            </a:r>
            <a:r>
              <a:rPr lang="lv-LV" sz="1800" b="1" dirty="0" err="1">
                <a:latin typeface="Cambria" panose="02040503050406030204" pitchFamily="18" charset="0"/>
              </a:rPr>
              <a:t>fishing</a:t>
            </a:r>
            <a:r>
              <a:rPr lang="lv-LV" sz="1800" b="1" dirty="0">
                <a:latin typeface="Cambria" panose="02040503050406030204" pitchFamily="18" charset="0"/>
              </a:rPr>
              <a:t> store</a:t>
            </a:r>
          </a:p>
          <a:p>
            <a:pPr marL="45720" indent="0">
              <a:lnSpc>
                <a:spcPct val="120000"/>
              </a:lnSpc>
              <a:spcBef>
                <a:spcPts val="0"/>
              </a:spcBef>
              <a:buNone/>
            </a:pPr>
            <a:r>
              <a:rPr lang="lv-LV" sz="1800" b="1" dirty="0" err="1">
                <a:latin typeface="Cambria" panose="02040503050406030204" pitchFamily="18" charset="0"/>
              </a:rPr>
              <a:t>angling</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for</a:t>
            </a:r>
            <a:r>
              <a:rPr lang="lv-LV" sz="1800" b="1" dirty="0">
                <a:latin typeface="Cambria" panose="02040503050406030204" pitchFamily="18" charset="0"/>
              </a:rPr>
              <a:t> </a:t>
            </a:r>
            <a:r>
              <a:rPr lang="lv-LV" sz="1800" b="1" dirty="0" err="1">
                <a:latin typeface="Cambria" panose="02040503050406030204" pitchFamily="18" charset="0"/>
              </a:rPr>
              <a:t>anglers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anglers</a:t>
            </a:r>
            <a:r>
              <a:rPr lang="lv-LV" sz="1800" b="1" dirty="0">
                <a:latin typeface="Cambria" panose="02040503050406030204" pitchFamily="18" charset="0"/>
              </a:rPr>
              <a:t> </a:t>
            </a: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supply</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angling</a:t>
            </a:r>
            <a:r>
              <a:rPr lang="lv-LV" sz="1800" b="1" dirty="0">
                <a:latin typeface="Cambria" panose="02040503050406030204" pitchFamily="18" charset="0"/>
              </a:rPr>
              <a:t> store</a:t>
            </a: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bait</a:t>
            </a:r>
          </a:p>
          <a:p>
            <a:pPr marL="45720" indent="0">
              <a:lnSpc>
                <a:spcPct val="120000"/>
              </a:lnSpc>
              <a:spcBef>
                <a:spcPts val="0"/>
              </a:spcBef>
              <a:buNone/>
            </a:pPr>
            <a:r>
              <a:rPr lang="lv-LV" sz="1800" b="1" dirty="0" err="1">
                <a:latin typeface="Cambria" panose="02040503050406030204" pitchFamily="18" charset="0"/>
              </a:rPr>
              <a:t>angler</a:t>
            </a:r>
            <a:r>
              <a:rPr lang="lv-LV" sz="1800" b="1" dirty="0">
                <a:latin typeface="Cambria" panose="02040503050406030204" pitchFamily="18" charset="0"/>
              </a:rPr>
              <a:t> </a:t>
            </a:r>
            <a:r>
              <a:rPr lang="lv-LV" sz="1800" b="1" dirty="0" err="1">
                <a:latin typeface="Cambria" panose="02040503050406030204" pitchFamily="18" charset="0"/>
              </a:rPr>
              <a:t>websites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angler</a:t>
            </a:r>
            <a:r>
              <a:rPr lang="lv-LV" sz="1800" b="1" dirty="0">
                <a:latin typeface="Cambria" panose="02040503050406030204" pitchFamily="18" charset="0"/>
              </a:rPr>
              <a:t> </a:t>
            </a:r>
            <a:r>
              <a:rPr lang="lv-LV" sz="1800" b="1" dirty="0" err="1">
                <a:latin typeface="Cambria" panose="02040503050406030204" pitchFamily="18" charset="0"/>
              </a:rPr>
              <a:t>virus</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fishing</a:t>
            </a:r>
            <a:r>
              <a:rPr lang="lv-LV" sz="1800" b="1" dirty="0">
                <a:latin typeface="Cambria" panose="02040503050406030204" pitchFamily="18" charset="0"/>
              </a:rPr>
              <a:t> </a:t>
            </a:r>
            <a:r>
              <a:rPr lang="lv-LV" sz="1800" b="1" dirty="0" err="1">
                <a:latin typeface="Cambria" panose="02040503050406030204" pitchFamily="18" charset="0"/>
              </a:rPr>
              <a:t>license</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anglers</a:t>
            </a:r>
            <a:r>
              <a:rPr lang="lv-LV" sz="1800" b="1" dirty="0">
                <a:latin typeface="Cambria" panose="02040503050406030204" pitchFamily="18" charset="0"/>
              </a:rPr>
              <a:t> </a:t>
            </a:r>
            <a:r>
              <a:rPr lang="lv-LV" sz="1800" b="1" dirty="0" err="1">
                <a:latin typeface="Cambria" panose="02040503050406030204" pitchFamily="18" charset="0"/>
              </a:rPr>
              <a:t>hotel</a:t>
            </a:r>
            <a:endParaRPr lang="lv-LV" sz="1800" b="1" dirty="0">
              <a:latin typeface="Cambria" panose="02040503050406030204" pitchFamily="18" charset="0"/>
            </a:endParaRPr>
          </a:p>
          <a:p>
            <a:pPr marL="45720" indent="0">
              <a:lnSpc>
                <a:spcPct val="120000"/>
              </a:lnSpc>
              <a:spcBef>
                <a:spcPts val="0"/>
              </a:spcBef>
              <a:buNone/>
            </a:pPr>
            <a:r>
              <a:rPr lang="lv-LV" sz="1800" b="1" dirty="0" err="1">
                <a:latin typeface="Cambria" panose="02040503050406030204" pitchFamily="18" charset="0"/>
              </a:rPr>
              <a:t>fish</a:t>
            </a:r>
            <a:r>
              <a:rPr lang="lv-LV" sz="1800" b="1" dirty="0">
                <a:latin typeface="Cambria" panose="02040503050406030204" pitchFamily="18" charset="0"/>
              </a:rPr>
              <a:t> </a:t>
            </a:r>
            <a:r>
              <a:rPr lang="lv-LV" sz="1800" b="1" dirty="0" err="1">
                <a:latin typeface="Cambria" panose="02040503050406030204" pitchFamily="18" charset="0"/>
              </a:rPr>
              <a:t>on</a:t>
            </a:r>
            <a:r>
              <a:rPr lang="lv-LV" sz="1800" b="1" dirty="0">
                <a:latin typeface="Cambria" panose="02040503050406030204" pitchFamily="18" charset="0"/>
              </a:rPr>
              <a:t> </a:t>
            </a:r>
            <a:r>
              <a:rPr lang="lv-LV" sz="1800" b="1" dirty="0" err="1">
                <a:latin typeface="Cambria" panose="02040503050406030204" pitchFamily="18" charset="0"/>
              </a:rPr>
              <a:t>anglers</a:t>
            </a:r>
            <a:r>
              <a:rPr lang="lv-LV" sz="1800" b="1" dirty="0">
                <a:latin typeface="Cambria" panose="02040503050406030204" pitchFamily="18" charset="0"/>
              </a:rPr>
              <a:t> </a:t>
            </a:r>
            <a:r>
              <a:rPr lang="lv-LV" sz="1800" b="1" dirty="0" err="1">
                <a:latin typeface="Cambria" panose="02040503050406030204" pitchFamily="18" charset="0"/>
              </a:rPr>
              <a:t>gear</a:t>
            </a:r>
            <a:endParaRPr lang="lv-LV" sz="1800" b="1" dirty="0" smtClean="0">
              <a:latin typeface="Cambria" panose="02040503050406030204" pitchFamily="18" charset="0"/>
            </a:endParaRPr>
          </a:p>
          <a:p>
            <a:pPr marL="45720" indent="0">
              <a:lnSpc>
                <a:spcPct val="120000"/>
              </a:lnSpc>
              <a:spcBef>
                <a:spcPts val="0"/>
              </a:spcBef>
              <a:buNone/>
            </a:pPr>
            <a:endParaRPr lang="en-GB" sz="1800" b="1" dirty="0">
              <a:latin typeface="Cambria" panose="02040503050406030204" pitchFamily="18" charset="0"/>
            </a:endParaRPr>
          </a:p>
        </p:txBody>
      </p:sp>
    </p:spTree>
    <p:extLst>
      <p:ext uri="{BB962C8B-B14F-4D97-AF65-F5344CB8AC3E}">
        <p14:creationId xmlns:p14="http://schemas.microsoft.com/office/powerpoint/2010/main" val="14113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t="10273" r="17894" b="3645"/>
          <a:stretch/>
        </p:blipFill>
        <p:spPr>
          <a:xfrm>
            <a:off x="251093" y="0"/>
            <a:ext cx="11587981" cy="6833937"/>
          </a:xfrm>
          <a:prstGeom prst="rect">
            <a:avLst/>
          </a:prstGeom>
        </p:spPr>
      </p:pic>
    </p:spTree>
    <p:extLst>
      <p:ext uri="{BB962C8B-B14F-4D97-AF65-F5344CB8AC3E}">
        <p14:creationId xmlns:p14="http://schemas.microsoft.com/office/powerpoint/2010/main" val="415607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9405" t="9259" r="9523" b="5238"/>
          <a:stretch/>
        </p:blipFill>
        <p:spPr>
          <a:xfrm>
            <a:off x="500743" y="0"/>
            <a:ext cx="11156456" cy="6618514"/>
          </a:xfrm>
          <a:prstGeom prst="rect">
            <a:avLst/>
          </a:prstGeom>
        </p:spPr>
      </p:pic>
      <p:pic>
        <p:nvPicPr>
          <p:cNvPr id="5" name="Picture 4" descr="https://dev.creativefactory.lv/usmasezers_lv/wp-content/uploads/2017/09/Logo_transparent2-300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29" y="467360"/>
            <a:ext cx="1530806" cy="1530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4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6831" t="9235" r="19808" b="5228"/>
          <a:stretch/>
        </p:blipFill>
        <p:spPr>
          <a:xfrm>
            <a:off x="0" y="0"/>
            <a:ext cx="8814217" cy="6693331"/>
          </a:xfrm>
          <a:prstGeom prst="rect">
            <a:avLst/>
          </a:prstGeom>
        </p:spPr>
      </p:pic>
      <p:pic>
        <p:nvPicPr>
          <p:cNvPr id="5" name="Picture 4"/>
          <p:cNvPicPr>
            <a:picLocks noChangeAspect="1"/>
          </p:cNvPicPr>
          <p:nvPr/>
        </p:nvPicPr>
        <p:blipFill rotWithShape="1">
          <a:blip r:embed="rId3"/>
          <a:srcRect l="35601" t="17541" r="36284" b="8871"/>
          <a:stretch/>
        </p:blipFill>
        <p:spPr>
          <a:xfrm>
            <a:off x="8722277" y="805284"/>
            <a:ext cx="3548382" cy="5224295"/>
          </a:xfrm>
          <a:prstGeom prst="rect">
            <a:avLst/>
          </a:prstGeom>
        </p:spPr>
      </p:pic>
      <p:sp>
        <p:nvSpPr>
          <p:cNvPr id="6" name="Flowchart: Connector 5"/>
          <p:cNvSpPr/>
          <p:nvPr/>
        </p:nvSpPr>
        <p:spPr>
          <a:xfrm>
            <a:off x="10850880" y="4650484"/>
            <a:ext cx="1409076" cy="1379095"/>
          </a:xfrm>
          <a:prstGeom prst="flowChartConnector">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Tree>
    <p:extLst>
      <p:ext uri="{BB962C8B-B14F-4D97-AF65-F5344CB8AC3E}">
        <p14:creationId xmlns:p14="http://schemas.microsoft.com/office/powerpoint/2010/main" val="190856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781" y="2073384"/>
            <a:ext cx="3771208" cy="2024792"/>
          </a:xfrm>
        </p:spPr>
        <p:txBody>
          <a:bodyPr>
            <a:normAutofit/>
          </a:bodyPr>
          <a:lstStyle/>
          <a:p>
            <a:r>
              <a:rPr lang="lv-LV" sz="2800" i="1" dirty="0" smtClean="0"/>
              <a:t>Lapa darbojās 1,5 gadus, lai arī pārskata perioda atlasei bija iespējami 1 vai 3 gadi – tāpēc šeit uzrādās 3 gadi</a:t>
            </a:r>
            <a:endParaRPr lang="en-GB" sz="2800" i="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755" t="831" r="23878" b="7168"/>
          <a:stretch/>
        </p:blipFill>
        <p:spPr>
          <a:xfrm>
            <a:off x="4604951" y="0"/>
            <a:ext cx="7587049" cy="6613615"/>
          </a:xfrm>
        </p:spPr>
      </p:pic>
      <p:pic>
        <p:nvPicPr>
          <p:cNvPr id="5" name="Picture 4" descr="https://dev.creativefactory.lv/usmasezers_lv/wp-content/uploads/2017/09/Logo_transparent2-300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09" y="58835"/>
            <a:ext cx="1528896" cy="1528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259" y="6144833"/>
            <a:ext cx="4154876" cy="307777"/>
          </a:xfrm>
          <a:prstGeom prst="rect">
            <a:avLst/>
          </a:prstGeom>
          <a:noFill/>
        </p:spPr>
        <p:txBody>
          <a:bodyPr wrap="square" rtlCol="0">
            <a:spAutoFit/>
          </a:bodyPr>
          <a:lstStyle/>
          <a:p>
            <a:r>
              <a:rPr lang="lv-LV" sz="1400" i="1" dirty="0" smtClean="0"/>
              <a:t>Statistika: Atis Maldonis | Usmas Krasts</a:t>
            </a:r>
            <a:endParaRPr lang="en-GB" sz="1400" i="1" dirty="0"/>
          </a:p>
        </p:txBody>
      </p:sp>
    </p:spTree>
    <p:extLst>
      <p:ext uri="{BB962C8B-B14F-4D97-AF65-F5344CB8AC3E}">
        <p14:creationId xmlns:p14="http://schemas.microsoft.com/office/powerpoint/2010/main" val="103968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5416" t="9596" r="17992" b="19899"/>
          <a:stretch/>
        </p:blipFill>
        <p:spPr>
          <a:xfrm>
            <a:off x="492344" y="467360"/>
            <a:ext cx="11699656" cy="6058131"/>
          </a:xfrm>
          <a:prstGeom prst="rect">
            <a:avLst/>
          </a:prstGeom>
        </p:spPr>
      </p:pic>
      <p:pic>
        <p:nvPicPr>
          <p:cNvPr id="5" name="Picture 4"/>
          <p:cNvPicPr>
            <a:picLocks noChangeAspect="1"/>
          </p:cNvPicPr>
          <p:nvPr/>
        </p:nvPicPr>
        <p:blipFill rotWithShape="1">
          <a:blip r:embed="rId3"/>
          <a:srcRect l="38715" t="49133" r="26272" b="16888"/>
          <a:stretch/>
        </p:blipFill>
        <p:spPr>
          <a:xfrm>
            <a:off x="0" y="3430315"/>
            <a:ext cx="5501221" cy="3003083"/>
          </a:xfrm>
          <a:prstGeom prst="rect">
            <a:avLst/>
          </a:prstGeom>
        </p:spPr>
      </p:pic>
      <p:sp>
        <p:nvSpPr>
          <p:cNvPr id="6" name="TextBox 5"/>
          <p:cNvSpPr txBox="1"/>
          <p:nvPr/>
        </p:nvSpPr>
        <p:spPr>
          <a:xfrm>
            <a:off x="492344" y="1406040"/>
            <a:ext cx="11699656" cy="954107"/>
          </a:xfrm>
          <a:prstGeom prst="rect">
            <a:avLst/>
          </a:prstGeom>
          <a:solidFill>
            <a:schemeClr val="accent1">
              <a:lumMod val="75000"/>
            </a:schemeClr>
          </a:solidFill>
        </p:spPr>
        <p:txBody>
          <a:bodyPr wrap="square" rtlCol="0">
            <a:spAutoFit/>
          </a:bodyPr>
          <a:lstStyle/>
          <a:p>
            <a:r>
              <a:rPr lang="lv-LV" sz="2800" dirty="0" smtClean="0"/>
              <a:t>Reklāmas kampaņas teksti, kam jābūt saskaņotam ar stratēģiju, pozicionējumu un produktiem, mērķgrupas vajadzībām, aktualitāti</a:t>
            </a:r>
            <a:endParaRPr lang="en-GB" sz="2800" dirty="0"/>
          </a:p>
        </p:txBody>
      </p:sp>
    </p:spTree>
    <p:extLst>
      <p:ext uri="{BB962C8B-B14F-4D97-AF65-F5344CB8AC3E}">
        <p14:creationId xmlns:p14="http://schemas.microsoft.com/office/powerpoint/2010/main" val="427944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t="10606" r="23220" b="19899"/>
          <a:stretch/>
        </p:blipFill>
        <p:spPr>
          <a:xfrm>
            <a:off x="0" y="0"/>
            <a:ext cx="11899061" cy="6058131"/>
          </a:xfrm>
          <a:prstGeom prst="rect">
            <a:avLst/>
          </a:prstGeom>
        </p:spPr>
      </p:pic>
      <p:pic>
        <p:nvPicPr>
          <p:cNvPr id="5" name="Picture 4"/>
          <p:cNvPicPr>
            <a:picLocks noChangeAspect="1"/>
          </p:cNvPicPr>
          <p:nvPr/>
        </p:nvPicPr>
        <p:blipFill rotWithShape="1">
          <a:blip r:embed="rId3"/>
          <a:srcRect l="39281" t="44344" r="25947" b="3131"/>
          <a:stretch/>
        </p:blipFill>
        <p:spPr>
          <a:xfrm>
            <a:off x="2292731" y="3564705"/>
            <a:ext cx="3484616" cy="2960786"/>
          </a:xfrm>
          <a:prstGeom prst="rect">
            <a:avLst/>
          </a:prstGeom>
        </p:spPr>
      </p:pic>
      <p:sp>
        <p:nvSpPr>
          <p:cNvPr id="6" name="TextBox 5"/>
          <p:cNvSpPr txBox="1"/>
          <p:nvPr/>
        </p:nvSpPr>
        <p:spPr>
          <a:xfrm>
            <a:off x="0" y="607018"/>
            <a:ext cx="11899061" cy="954107"/>
          </a:xfrm>
          <a:prstGeom prst="rect">
            <a:avLst/>
          </a:prstGeom>
          <a:solidFill>
            <a:schemeClr val="accent1">
              <a:lumMod val="75000"/>
            </a:schemeClr>
          </a:solidFill>
        </p:spPr>
        <p:txBody>
          <a:bodyPr wrap="square" rtlCol="0">
            <a:spAutoFit/>
          </a:bodyPr>
          <a:lstStyle/>
          <a:p>
            <a:r>
              <a:rPr lang="lv-LV" sz="2800" dirty="0" smtClean="0"/>
              <a:t>Labs </a:t>
            </a:r>
            <a:r>
              <a:rPr lang="lv-LV" sz="2800" dirty="0" err="1" smtClean="0"/>
              <a:t>responsīvais</a:t>
            </a:r>
            <a:r>
              <a:rPr lang="lv-LV" sz="2800" dirty="0" smtClean="0"/>
              <a:t> dizains lapai – viegli pārskatīt arī viedtālrunī. Trūkst konkrēta produkta, sākotnēji nav norāžu uz naktsmītņu profiliem / </a:t>
            </a:r>
            <a:r>
              <a:rPr lang="lv-LV" sz="2800" dirty="0" err="1" smtClean="0"/>
              <a:t>rezervācijām</a:t>
            </a:r>
            <a:endParaRPr lang="en-GB" sz="2800" dirty="0"/>
          </a:p>
        </p:txBody>
      </p:sp>
    </p:spTree>
    <p:extLst>
      <p:ext uri="{BB962C8B-B14F-4D97-AF65-F5344CB8AC3E}">
        <p14:creationId xmlns:p14="http://schemas.microsoft.com/office/powerpoint/2010/main" val="243203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lv-LV"/>
          </a:p>
        </p:txBody>
      </p:sp>
      <p:sp>
        <p:nvSpPr>
          <p:cNvPr id="4" name="Text Placeholder 3"/>
          <p:cNvSpPr>
            <a:spLocks noGrp="1"/>
          </p:cNvSpPr>
          <p:nvPr>
            <p:ph type="body" idx="1"/>
          </p:nvPr>
        </p:nvSpPr>
        <p:spPr/>
        <p:txBody>
          <a:bodyPr/>
          <a:lstStyle/>
          <a:p>
            <a:endParaRPr lang="lv-LV"/>
          </a:p>
        </p:txBody>
      </p:sp>
      <p:pic>
        <p:nvPicPr>
          <p:cNvPr id="6" name="Attēls 5"/>
          <p:cNvPicPr>
            <a:picLocks noChangeAspect="1"/>
          </p:cNvPicPr>
          <p:nvPr/>
        </p:nvPicPr>
        <p:blipFill rotWithShape="1">
          <a:blip r:embed="rId2">
            <a:extLst>
              <a:ext uri="{28A0092B-C50C-407E-A947-70E740481C1C}">
                <a14:useLocalDpi xmlns:a14="http://schemas.microsoft.com/office/drawing/2010/main" val="0"/>
              </a:ext>
            </a:extLst>
          </a:blip>
          <a:srcRect l="4853" t="6666" r="4164" b="8818"/>
          <a:stretch/>
        </p:blipFill>
        <p:spPr>
          <a:xfrm rot="5400000">
            <a:off x="3432664" y="-1523725"/>
            <a:ext cx="6207824" cy="9900461"/>
          </a:xfrm>
          <a:prstGeom prst="rect">
            <a:avLst/>
          </a:prstGeom>
        </p:spPr>
      </p:pic>
      <p:sp>
        <p:nvSpPr>
          <p:cNvPr id="10" name="TextBox 9"/>
          <p:cNvSpPr txBox="1"/>
          <p:nvPr/>
        </p:nvSpPr>
        <p:spPr>
          <a:xfrm>
            <a:off x="333803" y="1881998"/>
            <a:ext cx="2617215" cy="1569660"/>
          </a:xfrm>
          <a:prstGeom prst="rect">
            <a:avLst/>
          </a:prstGeom>
          <a:solidFill>
            <a:schemeClr val="accent1">
              <a:lumMod val="60000"/>
              <a:lumOff val="40000"/>
            </a:schemeClr>
          </a:solidFill>
        </p:spPr>
        <p:txBody>
          <a:bodyPr wrap="square" rtlCol="0">
            <a:spAutoFit/>
          </a:bodyPr>
          <a:lstStyle/>
          <a:p>
            <a:r>
              <a:rPr lang="lv-LV" sz="2400" b="1" dirty="0" smtClean="0">
                <a:latin typeface="Cambria" panose="02040503050406030204" pitchFamily="18" charset="0"/>
              </a:rPr>
              <a:t>Profesijas veikto uzdevumu </a:t>
            </a:r>
            <a:r>
              <a:rPr lang="lv-LV" sz="2400" b="1" dirty="0">
                <a:latin typeface="Cambria" panose="02040503050406030204" pitchFamily="18" charset="0"/>
              </a:rPr>
              <a:t>automatizācijas iespēja</a:t>
            </a:r>
          </a:p>
        </p:txBody>
      </p:sp>
      <p:sp>
        <p:nvSpPr>
          <p:cNvPr id="9" name="TextBox 8"/>
          <p:cNvSpPr txBox="1"/>
          <p:nvPr/>
        </p:nvSpPr>
        <p:spPr>
          <a:xfrm>
            <a:off x="8687916" y="6143774"/>
            <a:ext cx="1852623" cy="307777"/>
          </a:xfrm>
          <a:prstGeom prst="rect">
            <a:avLst/>
          </a:prstGeom>
          <a:noFill/>
        </p:spPr>
        <p:txBody>
          <a:bodyPr wrap="square" rtlCol="0">
            <a:spAutoFit/>
          </a:bodyPr>
          <a:lstStyle/>
          <a:p>
            <a:r>
              <a:rPr lang="en-US" sz="1400" dirty="0">
                <a:latin typeface="Cambria" panose="02040503050406030204" pitchFamily="18" charset="0"/>
              </a:rPr>
              <a:t>Frey</a:t>
            </a:r>
            <a:r>
              <a:rPr lang="lv-LV" sz="1400" dirty="0">
                <a:latin typeface="Cambria" panose="02040503050406030204" pitchFamily="18" charset="0"/>
              </a:rPr>
              <a:t> &amp; </a:t>
            </a:r>
            <a:r>
              <a:rPr lang="en-US" sz="1400" dirty="0">
                <a:latin typeface="Cambria" panose="02040503050406030204" pitchFamily="18" charset="0"/>
              </a:rPr>
              <a:t>Osborne 2013</a:t>
            </a:r>
            <a:endParaRPr lang="lv-LV" sz="1400" dirty="0">
              <a:latin typeface="Cambria" panose="02040503050406030204" pitchFamily="18" charset="0"/>
            </a:endParaRPr>
          </a:p>
        </p:txBody>
      </p:sp>
      <p:sp>
        <p:nvSpPr>
          <p:cNvPr id="2" name="Right Arrow 1">
            <a:hlinkClick r:id="rId3"/>
          </p:cNvPr>
          <p:cNvSpPr/>
          <p:nvPr/>
        </p:nvSpPr>
        <p:spPr>
          <a:xfrm>
            <a:off x="1495514" y="3533954"/>
            <a:ext cx="888763" cy="333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Right Arrow 4">
            <a:hlinkClick r:id="rId4"/>
          </p:cNvPr>
          <p:cNvSpPr/>
          <p:nvPr/>
        </p:nvSpPr>
        <p:spPr>
          <a:xfrm>
            <a:off x="1495514" y="3959967"/>
            <a:ext cx="888763" cy="3116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1" name="Picture 10"/>
          <p:cNvPicPr>
            <a:picLocks noChangeAspect="1"/>
          </p:cNvPicPr>
          <p:nvPr/>
        </p:nvPicPr>
        <p:blipFill rotWithShape="1">
          <a:blip r:embed="rId5"/>
          <a:srcRect l="32738" t="22064" r="40476" b="6349"/>
          <a:stretch/>
        </p:blipFill>
        <p:spPr>
          <a:xfrm>
            <a:off x="5955124" y="2747578"/>
            <a:ext cx="2463840" cy="3703973"/>
          </a:xfrm>
          <a:prstGeom prst="rect">
            <a:avLst/>
          </a:prstGeom>
          <a:ln>
            <a:noFill/>
          </a:ln>
          <a:effectLst>
            <a:softEdge rad="112500"/>
          </a:effectLst>
        </p:spPr>
      </p:pic>
      <p:pic>
        <p:nvPicPr>
          <p:cNvPr id="12" name="Picture 2" descr="https://scontent.frix5-1.fna.fbcdn.net/v/t1.0-1/c38.51.632.632/p720x720/69842_566593763364366_435225998_n.png?_nc_cat=104&amp;_nc_ht=scontent.frix5-1.fna&amp;oh=6ebf322732b21128923268138bb8f81f&amp;oe=5C51BB60"/>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690" b="97943" l="3956" r="97785"/>
                    </a14:imgEffect>
                  </a14:imgLayer>
                </a14:imgProps>
              </a:ext>
              <a:ext uri="{28A0092B-C50C-407E-A947-70E740481C1C}">
                <a14:useLocalDpi xmlns:a14="http://schemas.microsoft.com/office/drawing/2010/main" val="0"/>
              </a:ext>
            </a:extLst>
          </a:blip>
          <a:srcRect/>
          <a:stretch>
            <a:fillRect/>
          </a:stretch>
        </p:blipFill>
        <p:spPr bwMode="auto">
          <a:xfrm>
            <a:off x="3557908" y="4411653"/>
            <a:ext cx="2039897" cy="20398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45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08065"/>
            <a:ext cx="11671069" cy="1592719"/>
          </a:xfrm>
          <a:solidFill>
            <a:schemeClr val="accent1">
              <a:lumMod val="50000"/>
            </a:schemeClr>
          </a:solidFill>
        </p:spPr>
        <p:txBody>
          <a:bodyPr>
            <a:noAutofit/>
          </a:bodyPr>
          <a:lstStyle/>
          <a:p>
            <a:r>
              <a:rPr lang="lv-LV" sz="2600" dirty="0" smtClean="0"/>
              <a:t>Kampaņa tika akceptēta un sāka darboties 1.martā. Kopā to redzēja ~17000 potenciālo klientu, no kuriem 203 apmeklēja norādīto mājas lapas saiti – bija ieinteresēti. Viena klienta piesaistes cena – 0,35 EUR. Noslēdzošā konversija: cik no šiem reāli iegādājās pakalpojumus, rezervē?</a:t>
            </a:r>
            <a:endParaRPr lang="en-GB" sz="2600"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t="9798" r="6629" b="26364"/>
          <a:stretch/>
        </p:blipFill>
        <p:spPr>
          <a:xfrm>
            <a:off x="0" y="1849122"/>
            <a:ext cx="12192000" cy="4688850"/>
          </a:xfrm>
          <a:prstGeom prst="rect">
            <a:avLst/>
          </a:prstGeom>
        </p:spPr>
      </p:pic>
    </p:spTree>
    <p:extLst>
      <p:ext uri="{BB962C8B-B14F-4D97-AF65-F5344CB8AC3E}">
        <p14:creationId xmlns:p14="http://schemas.microsoft.com/office/powerpoint/2010/main" val="164953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0467" y="254833"/>
            <a:ext cx="4886792" cy="2713219"/>
          </a:xfrm>
          <a:solidFill>
            <a:schemeClr val="accent1">
              <a:lumMod val="75000"/>
            </a:schemeClr>
          </a:solidFill>
        </p:spPr>
        <p:txBody>
          <a:bodyPr>
            <a:normAutofit fontScale="90000"/>
          </a:bodyPr>
          <a:lstStyle/>
          <a:p>
            <a:r>
              <a:rPr lang="lv-LV" dirty="0" smtClean="0"/>
              <a:t>Atslēgvārdu izvēle, populārākie vai efektīvākie, </a:t>
            </a:r>
            <a:r>
              <a:rPr lang="lv-LV" dirty="0" err="1" smtClean="0"/>
              <a:t>mērķgrupai</a:t>
            </a:r>
            <a:r>
              <a:rPr lang="lv-LV" dirty="0" smtClean="0"/>
              <a:t> precīzāk atbilstošie. Iespēja mainīt vai papildināt kampaņas norises laikā.</a:t>
            </a:r>
            <a:endParaRPr lang="en-GB" dirty="0"/>
          </a:p>
        </p:txBody>
      </p:sp>
      <p:pic>
        <p:nvPicPr>
          <p:cNvPr id="4" name="Picture 3"/>
          <p:cNvPicPr>
            <a:picLocks noChangeAspect="1"/>
          </p:cNvPicPr>
          <p:nvPr/>
        </p:nvPicPr>
        <p:blipFill rotWithShape="1">
          <a:blip r:embed="rId2"/>
          <a:srcRect l="33712" t="41717" r="22084" b="17475"/>
          <a:stretch/>
        </p:blipFill>
        <p:spPr>
          <a:xfrm>
            <a:off x="0" y="0"/>
            <a:ext cx="6567055" cy="3410142"/>
          </a:xfrm>
          <a:prstGeom prst="rect">
            <a:avLst/>
          </a:prstGeom>
        </p:spPr>
      </p:pic>
      <p:pic>
        <p:nvPicPr>
          <p:cNvPr id="5" name="Picture 4"/>
          <p:cNvPicPr>
            <a:picLocks noChangeAspect="1"/>
          </p:cNvPicPr>
          <p:nvPr/>
        </p:nvPicPr>
        <p:blipFill rotWithShape="1">
          <a:blip r:embed="rId3"/>
          <a:srcRect l="34052" t="39091" r="22425" b="18283"/>
          <a:stretch/>
        </p:blipFill>
        <p:spPr>
          <a:xfrm>
            <a:off x="5465618" y="3152344"/>
            <a:ext cx="6726382" cy="3705656"/>
          </a:xfrm>
          <a:prstGeom prst="rect">
            <a:avLst/>
          </a:prstGeom>
        </p:spPr>
      </p:pic>
      <p:pic>
        <p:nvPicPr>
          <p:cNvPr id="3" name="Picture 2"/>
          <p:cNvPicPr>
            <a:picLocks noChangeAspect="1"/>
          </p:cNvPicPr>
          <p:nvPr/>
        </p:nvPicPr>
        <p:blipFill rotWithShape="1">
          <a:blip r:embed="rId4"/>
          <a:srcRect l="16175" t="43245" r="44891" b="7372"/>
          <a:stretch/>
        </p:blipFill>
        <p:spPr>
          <a:xfrm>
            <a:off x="169491" y="3410142"/>
            <a:ext cx="4777263" cy="3408339"/>
          </a:xfrm>
          <a:prstGeom prst="rect">
            <a:avLst/>
          </a:prstGeom>
        </p:spPr>
      </p:pic>
    </p:spTree>
    <p:extLst>
      <p:ext uri="{BB962C8B-B14F-4D97-AF65-F5344CB8AC3E}">
        <p14:creationId xmlns:p14="http://schemas.microsoft.com/office/powerpoint/2010/main" val="273325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16585" t="43334" r="45219" b="19508"/>
          <a:stretch/>
        </p:blipFill>
        <p:spPr>
          <a:xfrm>
            <a:off x="44970" y="3501104"/>
            <a:ext cx="5929109" cy="3244470"/>
          </a:xfrm>
          <a:prstGeom prst="rect">
            <a:avLst/>
          </a:prstGeom>
        </p:spPr>
      </p:pic>
      <p:pic>
        <p:nvPicPr>
          <p:cNvPr id="4" name="Picture 3"/>
          <p:cNvPicPr>
            <a:picLocks noChangeAspect="1"/>
          </p:cNvPicPr>
          <p:nvPr/>
        </p:nvPicPr>
        <p:blipFill rotWithShape="1">
          <a:blip r:embed="rId3"/>
          <a:srcRect l="16995" t="36484" r="45301" b="18926"/>
          <a:stretch/>
        </p:blipFill>
        <p:spPr>
          <a:xfrm>
            <a:off x="44970" y="0"/>
            <a:ext cx="5949038" cy="3957403"/>
          </a:xfrm>
          <a:prstGeom prst="rect">
            <a:avLst/>
          </a:prstGeom>
        </p:spPr>
      </p:pic>
      <p:pic>
        <p:nvPicPr>
          <p:cNvPr id="6" name="Picture 5"/>
          <p:cNvPicPr>
            <a:picLocks noChangeAspect="1"/>
          </p:cNvPicPr>
          <p:nvPr/>
        </p:nvPicPr>
        <p:blipFill rotWithShape="1">
          <a:blip r:embed="rId4"/>
          <a:srcRect l="16913" t="36776" r="45054" b="19945"/>
          <a:stretch/>
        </p:blipFill>
        <p:spPr>
          <a:xfrm>
            <a:off x="6096000" y="-1413"/>
            <a:ext cx="5947214" cy="3806729"/>
          </a:xfrm>
          <a:prstGeom prst="rect">
            <a:avLst/>
          </a:prstGeom>
        </p:spPr>
      </p:pic>
      <p:pic>
        <p:nvPicPr>
          <p:cNvPr id="7" name="Picture 6"/>
          <p:cNvPicPr>
            <a:picLocks noChangeAspect="1"/>
          </p:cNvPicPr>
          <p:nvPr/>
        </p:nvPicPr>
        <p:blipFill rotWithShape="1">
          <a:blip r:embed="rId5"/>
          <a:srcRect l="16913" t="47414" r="45382" b="19508"/>
          <a:stretch/>
        </p:blipFill>
        <p:spPr>
          <a:xfrm>
            <a:off x="6076071" y="3806729"/>
            <a:ext cx="5949038" cy="2935721"/>
          </a:xfrm>
          <a:prstGeom prst="rect">
            <a:avLst/>
          </a:prstGeom>
        </p:spPr>
      </p:pic>
      <p:sp>
        <p:nvSpPr>
          <p:cNvPr id="8" name="Oval 7"/>
          <p:cNvSpPr/>
          <p:nvPr/>
        </p:nvSpPr>
        <p:spPr>
          <a:xfrm>
            <a:off x="10850880" y="3222885"/>
            <a:ext cx="1192334" cy="582431"/>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9" name="Oval 8"/>
          <p:cNvSpPr/>
          <p:nvPr/>
        </p:nvSpPr>
        <p:spPr>
          <a:xfrm>
            <a:off x="4903666" y="3323469"/>
            <a:ext cx="1192334" cy="582431"/>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0" name="Title 1"/>
          <p:cNvSpPr txBox="1">
            <a:spLocks/>
          </p:cNvSpPr>
          <p:nvPr/>
        </p:nvSpPr>
        <p:spPr>
          <a:xfrm>
            <a:off x="1528997" y="-2825"/>
            <a:ext cx="10618033" cy="538124"/>
          </a:xfrm>
          <a:prstGeom prst="rect">
            <a:avLst/>
          </a:prstGeom>
          <a:solidFill>
            <a:schemeClr val="accent1">
              <a:lumMod val="75000"/>
            </a:schemeClr>
          </a:solidFill>
        </p:spPr>
        <p:txBody>
          <a:bodyPr vert="horz" lIns="91440" tIns="45720" rIns="91440" bIns="45720" rtlCol="0" anchor="b">
            <a:normAutofit fontScale="97500" lnSpcReduction="10000"/>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r>
              <a:rPr lang="lv-LV" sz="1800" dirty="0" smtClean="0"/>
              <a:t>Atslēgvārdu izvēle: ne vienmēr populārākie, bet precīzi uzrunā segmentu, vienlaikus uz tiem ir mazāka konkurence, zemāka cena («</a:t>
            </a:r>
            <a:r>
              <a:rPr lang="lv-LV" sz="1800" i="1" dirty="0" err="1" smtClean="0"/>
              <a:t>bidding</a:t>
            </a:r>
            <a:r>
              <a:rPr lang="lv-LV" sz="1800" dirty="0" smtClean="0"/>
              <a:t> princips»)</a:t>
            </a:r>
            <a:endParaRPr lang="en-GB" sz="1800" dirty="0"/>
          </a:p>
        </p:txBody>
      </p:sp>
    </p:spTree>
    <p:extLst>
      <p:ext uri="{BB962C8B-B14F-4D97-AF65-F5344CB8AC3E}">
        <p14:creationId xmlns:p14="http://schemas.microsoft.com/office/powerpoint/2010/main" val="221961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366885" cy="671892"/>
          </a:xfrm>
          <a:solidFill>
            <a:schemeClr val="accent1">
              <a:lumMod val="75000"/>
            </a:schemeClr>
          </a:solidFill>
        </p:spPr>
        <p:txBody>
          <a:bodyPr>
            <a:noAutofit/>
          </a:bodyPr>
          <a:lstStyle/>
          <a:p>
            <a:r>
              <a:rPr lang="lv-LV" sz="2400" dirty="0" smtClean="0"/>
              <a:t>Kādos kontekstos klienti meklēja: atslēgvārdu saites. Atslēgvārdi, piem. tikai lietuviski</a:t>
            </a:r>
            <a:endParaRPr lang="en-GB" sz="2400" dirty="0"/>
          </a:p>
        </p:txBody>
      </p:sp>
      <p:pic>
        <p:nvPicPr>
          <p:cNvPr id="5" name="Picture 4"/>
          <p:cNvPicPr>
            <a:picLocks noChangeAspect="1"/>
          </p:cNvPicPr>
          <p:nvPr/>
        </p:nvPicPr>
        <p:blipFill rotWithShape="1">
          <a:blip r:embed="rId2"/>
          <a:srcRect l="58552" t="41293" r="8087" b="21694"/>
          <a:stretch/>
        </p:blipFill>
        <p:spPr>
          <a:xfrm>
            <a:off x="0" y="671892"/>
            <a:ext cx="6100996" cy="3807501"/>
          </a:xfrm>
          <a:prstGeom prst="rect">
            <a:avLst/>
          </a:prstGeom>
        </p:spPr>
      </p:pic>
      <p:pic>
        <p:nvPicPr>
          <p:cNvPr id="6" name="Picture 5"/>
          <p:cNvPicPr>
            <a:picLocks noChangeAspect="1"/>
          </p:cNvPicPr>
          <p:nvPr/>
        </p:nvPicPr>
        <p:blipFill rotWithShape="1">
          <a:blip r:embed="rId3"/>
          <a:srcRect l="56994" t="47413" r="6859" b="21986"/>
          <a:stretch/>
        </p:blipFill>
        <p:spPr>
          <a:xfrm>
            <a:off x="6100996" y="671892"/>
            <a:ext cx="5766319" cy="2745865"/>
          </a:xfrm>
          <a:prstGeom prst="rect">
            <a:avLst/>
          </a:prstGeom>
        </p:spPr>
      </p:pic>
      <p:pic>
        <p:nvPicPr>
          <p:cNvPr id="7" name="Picture 6"/>
          <p:cNvPicPr>
            <a:picLocks noChangeAspect="1"/>
          </p:cNvPicPr>
          <p:nvPr/>
        </p:nvPicPr>
        <p:blipFill rotWithShape="1">
          <a:blip r:embed="rId4"/>
          <a:srcRect l="56994" t="47850" r="6612" b="21986"/>
          <a:stretch/>
        </p:blipFill>
        <p:spPr>
          <a:xfrm>
            <a:off x="6100996" y="3417757"/>
            <a:ext cx="6076881" cy="2833141"/>
          </a:xfrm>
          <a:prstGeom prst="rect">
            <a:avLst/>
          </a:prstGeom>
        </p:spPr>
      </p:pic>
      <p:pic>
        <p:nvPicPr>
          <p:cNvPr id="8" name="Picture 7"/>
          <p:cNvPicPr>
            <a:picLocks noChangeAspect="1"/>
          </p:cNvPicPr>
          <p:nvPr/>
        </p:nvPicPr>
        <p:blipFill rotWithShape="1">
          <a:blip r:embed="rId5"/>
          <a:srcRect l="58306" t="47851" r="8087" b="22277"/>
          <a:stretch/>
        </p:blipFill>
        <p:spPr>
          <a:xfrm>
            <a:off x="562132" y="4479393"/>
            <a:ext cx="4834328" cy="2417164"/>
          </a:xfrm>
          <a:prstGeom prst="rect">
            <a:avLst/>
          </a:prstGeom>
        </p:spPr>
      </p:pic>
    </p:spTree>
    <p:extLst>
      <p:ext uri="{BB962C8B-B14F-4D97-AF65-F5344CB8AC3E}">
        <p14:creationId xmlns:p14="http://schemas.microsoft.com/office/powerpoint/2010/main" val="52947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7814" t="47705" r="7596" b="22131"/>
          <a:stretch/>
        </p:blipFill>
        <p:spPr>
          <a:xfrm>
            <a:off x="0" y="354522"/>
            <a:ext cx="6325849" cy="3102965"/>
          </a:xfrm>
          <a:prstGeom prst="rect">
            <a:avLst/>
          </a:prstGeom>
        </p:spPr>
      </p:pic>
      <p:pic>
        <p:nvPicPr>
          <p:cNvPr id="5" name="Picture 4"/>
          <p:cNvPicPr>
            <a:picLocks noChangeAspect="1"/>
          </p:cNvPicPr>
          <p:nvPr/>
        </p:nvPicPr>
        <p:blipFill rotWithShape="1">
          <a:blip r:embed="rId3"/>
          <a:srcRect l="58634" t="47559" r="8252" b="21548"/>
          <a:stretch/>
        </p:blipFill>
        <p:spPr>
          <a:xfrm>
            <a:off x="6135974" y="479686"/>
            <a:ext cx="6056026" cy="3177916"/>
          </a:xfrm>
          <a:prstGeom prst="rect">
            <a:avLst/>
          </a:prstGeom>
        </p:spPr>
      </p:pic>
      <p:pic>
        <p:nvPicPr>
          <p:cNvPr id="6" name="Picture 5"/>
          <p:cNvPicPr>
            <a:picLocks noChangeAspect="1"/>
          </p:cNvPicPr>
          <p:nvPr/>
        </p:nvPicPr>
        <p:blipFill rotWithShape="1">
          <a:blip r:embed="rId4"/>
          <a:srcRect l="58552" t="47705" r="8170" b="22132"/>
          <a:stretch/>
        </p:blipFill>
        <p:spPr>
          <a:xfrm>
            <a:off x="84944" y="3457487"/>
            <a:ext cx="6086006" cy="3102964"/>
          </a:xfrm>
          <a:prstGeom prst="rect">
            <a:avLst/>
          </a:prstGeom>
        </p:spPr>
      </p:pic>
      <p:pic>
        <p:nvPicPr>
          <p:cNvPr id="7" name="Picture 6"/>
          <p:cNvPicPr>
            <a:picLocks noChangeAspect="1"/>
          </p:cNvPicPr>
          <p:nvPr/>
        </p:nvPicPr>
        <p:blipFill rotWithShape="1">
          <a:blip r:embed="rId5"/>
          <a:srcRect l="57649" t="47559" r="7350" b="22860"/>
          <a:stretch/>
        </p:blipFill>
        <p:spPr>
          <a:xfrm>
            <a:off x="6170950" y="3657602"/>
            <a:ext cx="6105994" cy="2902849"/>
          </a:xfrm>
          <a:prstGeom prst="rect">
            <a:avLst/>
          </a:prstGeom>
        </p:spPr>
      </p:pic>
    </p:spTree>
    <p:extLst>
      <p:ext uri="{BB962C8B-B14F-4D97-AF65-F5344CB8AC3E}">
        <p14:creationId xmlns:p14="http://schemas.microsoft.com/office/powerpoint/2010/main" val="111841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88" y="204335"/>
            <a:ext cx="9509760" cy="1233424"/>
          </a:xfrm>
        </p:spPr>
        <p:txBody>
          <a:bodyPr/>
          <a:lstStyle/>
          <a:p>
            <a:r>
              <a:rPr lang="lv-LV" dirty="0" smtClean="0"/>
              <a:t>Kampaņu popularitāte: semantika, klientu vajadzības, vēstījuma uztvere un labāka izpratne</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7651" t="38524" r="9154" b="13680"/>
          <a:stretch/>
        </p:blipFill>
        <p:spPr>
          <a:xfrm>
            <a:off x="55876" y="1592490"/>
            <a:ext cx="12080248" cy="4437089"/>
          </a:xfrm>
          <a:prstGeom prst="rect">
            <a:avLst/>
          </a:prstGeom>
        </p:spPr>
      </p:pic>
      <p:sp>
        <p:nvSpPr>
          <p:cNvPr id="5" name="Title 1"/>
          <p:cNvSpPr txBox="1">
            <a:spLocks/>
          </p:cNvSpPr>
          <p:nvPr/>
        </p:nvSpPr>
        <p:spPr>
          <a:xfrm>
            <a:off x="10376798" y="382898"/>
            <a:ext cx="1388482" cy="703241"/>
          </a:xfrm>
          <a:prstGeom prst="rect">
            <a:avLst/>
          </a:prstGeom>
          <a:solidFill>
            <a:schemeClr val="accent1"/>
          </a:solidFill>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pPr algn="ctr"/>
            <a:r>
              <a:rPr lang="lv-LV" b="1" dirty="0" smtClean="0">
                <a:latin typeface="Century Gothic" panose="020B0502020202020204" pitchFamily="34" charset="0"/>
              </a:rPr>
              <a:t>Nr.1.</a:t>
            </a:r>
            <a:endParaRPr lang="en-GB" b="1" dirty="0">
              <a:latin typeface="Century Gothic" panose="020B0502020202020204" pitchFamily="34" charset="0"/>
            </a:endParaRPr>
          </a:p>
        </p:txBody>
      </p:sp>
    </p:spTree>
    <p:extLst>
      <p:ext uri="{BB962C8B-B14F-4D97-AF65-F5344CB8AC3E}">
        <p14:creationId xmlns:p14="http://schemas.microsoft.com/office/powerpoint/2010/main" val="399813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830" t="37650" r="7023" b="12659"/>
          <a:stretch/>
        </p:blipFill>
        <p:spPr>
          <a:xfrm>
            <a:off x="169888" y="2008682"/>
            <a:ext cx="12022112" cy="4412853"/>
          </a:xfrm>
          <a:prstGeom prst="rect">
            <a:avLst/>
          </a:prstGeom>
        </p:spPr>
      </p:pic>
      <p:sp>
        <p:nvSpPr>
          <p:cNvPr id="5" name="Title 1"/>
          <p:cNvSpPr txBox="1">
            <a:spLocks/>
          </p:cNvSpPr>
          <p:nvPr/>
        </p:nvSpPr>
        <p:spPr>
          <a:xfrm>
            <a:off x="10376798" y="382898"/>
            <a:ext cx="1388482" cy="703241"/>
          </a:xfrm>
          <a:prstGeom prst="rect">
            <a:avLst/>
          </a:prstGeom>
          <a:solidFill>
            <a:schemeClr val="accent1"/>
          </a:solidFill>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pPr algn="ctr"/>
            <a:r>
              <a:rPr lang="lv-LV" b="1" dirty="0" smtClean="0">
                <a:latin typeface="Century Gothic" panose="020B0502020202020204" pitchFamily="34" charset="0"/>
              </a:rPr>
              <a:t>Nr.1.</a:t>
            </a:r>
            <a:endParaRPr lang="en-GB" b="1" dirty="0">
              <a:latin typeface="Century Gothic" panose="020B0502020202020204" pitchFamily="34" charset="0"/>
            </a:endParaRPr>
          </a:p>
        </p:txBody>
      </p:sp>
      <p:sp>
        <p:nvSpPr>
          <p:cNvPr id="6" name="Title 1"/>
          <p:cNvSpPr>
            <a:spLocks noGrp="1"/>
          </p:cNvSpPr>
          <p:nvPr>
            <p:ph type="title"/>
          </p:nvPr>
        </p:nvSpPr>
        <p:spPr>
          <a:xfrm>
            <a:off x="171888" y="204335"/>
            <a:ext cx="9509760" cy="1233424"/>
          </a:xfrm>
        </p:spPr>
        <p:txBody>
          <a:bodyPr/>
          <a:lstStyle/>
          <a:p>
            <a:r>
              <a:rPr lang="lv-LV" dirty="0" smtClean="0"/>
              <a:t>Kampaņu popularitāte: semantika, klientu vajadzības, vēstījuma uztvere un labāka izpratne</a:t>
            </a:r>
            <a:endParaRPr lang="en-GB" dirty="0"/>
          </a:p>
        </p:txBody>
      </p:sp>
    </p:spTree>
    <p:extLst>
      <p:ext uri="{BB962C8B-B14F-4D97-AF65-F5344CB8AC3E}">
        <p14:creationId xmlns:p14="http://schemas.microsoft.com/office/powerpoint/2010/main" val="60928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622" y="257498"/>
            <a:ext cx="10770932" cy="1233424"/>
          </a:xfrm>
        </p:spPr>
        <p:txBody>
          <a:bodyPr/>
          <a:lstStyle/>
          <a:p>
            <a:r>
              <a:rPr lang="lv-LV" dirty="0" smtClean="0"/>
              <a:t>51,2% klikšķu uz mājas lapu no viedtālruņiem, augoša tendence</a:t>
            </a:r>
            <a:endParaRPr lang="en-GB" dirty="0"/>
          </a:p>
        </p:txBody>
      </p:sp>
      <p:pic>
        <p:nvPicPr>
          <p:cNvPr id="5" name="Picture 4"/>
          <p:cNvPicPr>
            <a:picLocks noChangeAspect="1"/>
          </p:cNvPicPr>
          <p:nvPr/>
        </p:nvPicPr>
        <p:blipFill rotWithShape="1">
          <a:blip r:embed="rId2"/>
          <a:srcRect l="16667" t="37067" r="45464" b="22568"/>
          <a:stretch/>
        </p:blipFill>
        <p:spPr>
          <a:xfrm>
            <a:off x="4994721" y="1710014"/>
            <a:ext cx="6950440" cy="4167255"/>
          </a:xfrm>
          <a:prstGeom prst="rect">
            <a:avLst/>
          </a:prstGeom>
        </p:spPr>
      </p:pic>
      <p:pic>
        <p:nvPicPr>
          <p:cNvPr id="6" name="Picture 5"/>
          <p:cNvPicPr>
            <a:picLocks noChangeAspect="1"/>
          </p:cNvPicPr>
          <p:nvPr/>
        </p:nvPicPr>
        <p:blipFill rotWithShape="1">
          <a:blip r:embed="rId3"/>
          <a:srcRect l="59617" t="33716" r="8251" b="7996"/>
          <a:stretch/>
        </p:blipFill>
        <p:spPr>
          <a:xfrm>
            <a:off x="218067" y="1490922"/>
            <a:ext cx="4776654" cy="4874139"/>
          </a:xfrm>
          <a:prstGeom prst="rect">
            <a:avLst/>
          </a:prstGeom>
          <a:ln>
            <a:noFill/>
          </a:ln>
          <a:effectLst>
            <a:softEdge rad="112500"/>
          </a:effectLst>
        </p:spPr>
      </p:pic>
    </p:spTree>
    <p:extLst>
      <p:ext uri="{BB962C8B-B14F-4D97-AF65-F5344CB8AC3E}">
        <p14:creationId xmlns:p14="http://schemas.microsoft.com/office/powerpoint/2010/main" val="354449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799" y="377419"/>
            <a:ext cx="9509760" cy="626922"/>
          </a:xfrm>
        </p:spPr>
        <p:txBody>
          <a:bodyPr/>
          <a:lstStyle/>
          <a:p>
            <a:r>
              <a:rPr lang="lv-LV" dirty="0" smtClean="0"/>
              <a:t>Potenciālo klientu demogrāfiskās pazīmes</a:t>
            </a:r>
            <a:endParaRPr lang="en-GB" dirty="0"/>
          </a:p>
        </p:txBody>
      </p:sp>
      <p:pic>
        <p:nvPicPr>
          <p:cNvPr id="5" name="Picture 4"/>
          <p:cNvPicPr>
            <a:picLocks noChangeAspect="1"/>
          </p:cNvPicPr>
          <p:nvPr/>
        </p:nvPicPr>
        <p:blipFill rotWithShape="1">
          <a:blip r:embed="rId2"/>
          <a:srcRect l="55601" t="37359" r="9399" b="20237"/>
          <a:stretch/>
        </p:blipFill>
        <p:spPr>
          <a:xfrm>
            <a:off x="306799" y="1184221"/>
            <a:ext cx="5169033" cy="3522691"/>
          </a:xfrm>
          <a:prstGeom prst="rect">
            <a:avLst/>
          </a:prstGeom>
        </p:spPr>
      </p:pic>
      <p:pic>
        <p:nvPicPr>
          <p:cNvPr id="6" name="Picture 5"/>
          <p:cNvPicPr>
            <a:picLocks noChangeAspect="1"/>
          </p:cNvPicPr>
          <p:nvPr/>
        </p:nvPicPr>
        <p:blipFill rotWithShape="1">
          <a:blip r:embed="rId3"/>
          <a:srcRect l="56503" t="46977" r="13251" b="20965"/>
          <a:stretch/>
        </p:blipFill>
        <p:spPr>
          <a:xfrm>
            <a:off x="5996066" y="1184221"/>
            <a:ext cx="5531370" cy="3297836"/>
          </a:xfrm>
          <a:prstGeom prst="rect">
            <a:avLst/>
          </a:prstGeom>
        </p:spPr>
      </p:pic>
      <p:pic>
        <p:nvPicPr>
          <p:cNvPr id="8" name="Picture 7"/>
          <p:cNvPicPr>
            <a:picLocks noChangeAspect="1"/>
          </p:cNvPicPr>
          <p:nvPr/>
        </p:nvPicPr>
        <p:blipFill rotWithShape="1">
          <a:blip r:embed="rId4"/>
          <a:srcRect l="56994" t="54991" r="12432" b="20528"/>
          <a:stretch/>
        </p:blipFill>
        <p:spPr>
          <a:xfrm>
            <a:off x="5996066" y="3942416"/>
            <a:ext cx="5591332" cy="2518347"/>
          </a:xfrm>
          <a:prstGeom prst="rect">
            <a:avLst/>
          </a:prstGeom>
        </p:spPr>
      </p:pic>
      <p:sp>
        <p:nvSpPr>
          <p:cNvPr id="9" name="TextBox 8"/>
          <p:cNvSpPr txBox="1"/>
          <p:nvPr/>
        </p:nvSpPr>
        <p:spPr>
          <a:xfrm>
            <a:off x="9713626" y="2240153"/>
            <a:ext cx="1813810" cy="646331"/>
          </a:xfrm>
          <a:prstGeom prst="rect">
            <a:avLst/>
          </a:prstGeom>
          <a:noFill/>
        </p:spPr>
        <p:txBody>
          <a:bodyPr wrap="square" rtlCol="0">
            <a:spAutoFit/>
          </a:bodyPr>
          <a:lstStyle/>
          <a:p>
            <a:r>
              <a:rPr lang="lv-LV" dirty="0" smtClean="0"/>
              <a:t>79% vīriešu</a:t>
            </a:r>
          </a:p>
          <a:p>
            <a:endParaRPr lang="en-GB" dirty="0"/>
          </a:p>
        </p:txBody>
      </p:sp>
    </p:spTree>
    <p:extLst>
      <p:ext uri="{BB962C8B-B14F-4D97-AF65-F5344CB8AC3E}">
        <p14:creationId xmlns:p14="http://schemas.microsoft.com/office/powerpoint/2010/main" val="102699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Meklēšana </a:t>
            </a:r>
            <a:r>
              <a:rPr lang="lv-LV" i="1" dirty="0" err="1" smtClean="0"/>
              <a:t>google</a:t>
            </a:r>
            <a:r>
              <a:rPr lang="lv-LV" dirty="0" smtClean="0"/>
              <a:t> meklētājā vai reklāmas pamanīšana pie saistītajiem partneriem</a:t>
            </a:r>
            <a:endParaRPr lang="en-GB" dirty="0"/>
          </a:p>
        </p:txBody>
      </p:sp>
      <p:pic>
        <p:nvPicPr>
          <p:cNvPr id="4" name="Picture 3"/>
          <p:cNvPicPr>
            <a:picLocks noChangeAspect="1"/>
          </p:cNvPicPr>
          <p:nvPr/>
        </p:nvPicPr>
        <p:blipFill rotWithShape="1">
          <a:blip r:embed="rId2"/>
          <a:srcRect l="16667" t="32550" r="46366" b="30582"/>
          <a:stretch/>
        </p:blipFill>
        <p:spPr>
          <a:xfrm>
            <a:off x="374755" y="1862315"/>
            <a:ext cx="7876572" cy="4418564"/>
          </a:xfrm>
          <a:prstGeom prst="rect">
            <a:avLst/>
          </a:prstGeom>
        </p:spPr>
      </p:pic>
      <p:sp>
        <p:nvSpPr>
          <p:cNvPr id="5" name="TextBox 4"/>
          <p:cNvSpPr txBox="1"/>
          <p:nvPr/>
        </p:nvSpPr>
        <p:spPr>
          <a:xfrm>
            <a:off x="8544393" y="1686328"/>
            <a:ext cx="3327817" cy="4770537"/>
          </a:xfrm>
          <a:prstGeom prst="rect">
            <a:avLst/>
          </a:prstGeom>
          <a:solidFill>
            <a:schemeClr val="accent1">
              <a:lumMod val="75000"/>
            </a:schemeClr>
          </a:solidFill>
        </p:spPr>
        <p:txBody>
          <a:bodyPr wrap="square" rtlCol="0">
            <a:spAutoFit/>
          </a:bodyPr>
          <a:lstStyle/>
          <a:p>
            <a:r>
              <a:rPr lang="en-US" sz="1600" dirty="0"/>
              <a:t>This card shows you how your ads are performing on these networks:</a:t>
            </a:r>
            <a:br>
              <a:rPr lang="en-US" sz="1600" dirty="0"/>
            </a:br>
            <a:r>
              <a:rPr lang="en-US" sz="1600" dirty="0"/>
              <a:t/>
            </a:r>
            <a:br>
              <a:rPr lang="en-US" sz="1600" dirty="0"/>
            </a:br>
            <a:r>
              <a:rPr lang="en-US" sz="1600" b="1" dirty="0"/>
              <a:t>Google Search:</a:t>
            </a:r>
            <a:r>
              <a:rPr lang="en-US" sz="1600" dirty="0"/>
              <a:t> Ads can appear above or below search results on Google Search. They can also appear beside, above or below search results on Google Play, Google Shopping and Google Maps, including the Maps app.</a:t>
            </a:r>
            <a:br>
              <a:rPr lang="en-US" sz="1600" dirty="0"/>
            </a:br>
            <a:r>
              <a:rPr lang="en-US" sz="1600" dirty="0"/>
              <a:t/>
            </a:r>
            <a:br>
              <a:rPr lang="en-US" sz="1600" dirty="0"/>
            </a:br>
            <a:r>
              <a:rPr lang="en-US" sz="1600" b="1" dirty="0"/>
              <a:t>Search partners</a:t>
            </a:r>
            <a:r>
              <a:rPr lang="en-US" sz="1600" dirty="0"/>
              <a:t>: Sites in the Search Network that partner with Google to show ads on their search results.</a:t>
            </a:r>
            <a:br>
              <a:rPr lang="en-US" sz="1600" dirty="0"/>
            </a:br>
            <a:r>
              <a:rPr lang="en-US" sz="1600" dirty="0"/>
              <a:t/>
            </a:r>
            <a:br>
              <a:rPr lang="en-US" sz="1600" dirty="0"/>
            </a:br>
            <a:r>
              <a:rPr lang="en-US" sz="1600" b="1" dirty="0"/>
              <a:t>Display Network:</a:t>
            </a:r>
            <a:r>
              <a:rPr lang="en-US" sz="1600" dirty="0"/>
              <a:t> A group of more than 2 million websites, videos and apps where your Google Ads </a:t>
            </a:r>
            <a:r>
              <a:rPr lang="en-US" sz="1600" dirty="0" err="1"/>
              <a:t>ads</a:t>
            </a:r>
            <a:r>
              <a:rPr lang="en-US" sz="1600" dirty="0"/>
              <a:t> can appear.</a:t>
            </a:r>
            <a:endParaRPr lang="en-GB" sz="1600" dirty="0"/>
          </a:p>
        </p:txBody>
      </p:sp>
    </p:spTree>
    <p:extLst>
      <p:ext uri="{BB962C8B-B14F-4D97-AF65-F5344CB8AC3E}">
        <p14:creationId xmlns:p14="http://schemas.microsoft.com/office/powerpoint/2010/main" val="43990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07" t="5455" r="4172" b="10264"/>
          <a:stretch/>
        </p:blipFill>
        <p:spPr>
          <a:xfrm>
            <a:off x="178904" y="159025"/>
            <a:ext cx="5009322" cy="6591212"/>
          </a:xfrm>
        </p:spPr>
      </p:pic>
      <p:graphicFrame>
        <p:nvGraphicFramePr>
          <p:cNvPr id="3" name="Table 2"/>
          <p:cNvGraphicFramePr>
            <a:graphicFrameLocks noGrp="1"/>
          </p:cNvGraphicFramePr>
          <p:nvPr>
            <p:extLst>
              <p:ext uri="{D42A27DB-BD31-4B8C-83A1-F6EECF244321}">
                <p14:modId xmlns:p14="http://schemas.microsoft.com/office/powerpoint/2010/main" val="694899311"/>
              </p:ext>
            </p:extLst>
          </p:nvPr>
        </p:nvGraphicFramePr>
        <p:xfrm>
          <a:off x="5737424" y="3329528"/>
          <a:ext cx="5981103" cy="1005840"/>
        </p:xfrm>
        <a:graphic>
          <a:graphicData uri="http://schemas.openxmlformats.org/drawingml/2006/table">
            <a:tbl>
              <a:tblPr/>
              <a:tblGrid>
                <a:gridCol w="1993701">
                  <a:extLst>
                    <a:ext uri="{9D8B030D-6E8A-4147-A177-3AD203B41FA5}">
                      <a16:colId xmlns:a16="http://schemas.microsoft.com/office/drawing/2014/main" val="3432561761"/>
                    </a:ext>
                  </a:extLst>
                </a:gridCol>
                <a:gridCol w="1993701">
                  <a:extLst>
                    <a:ext uri="{9D8B030D-6E8A-4147-A177-3AD203B41FA5}">
                      <a16:colId xmlns:a16="http://schemas.microsoft.com/office/drawing/2014/main" val="1879033753"/>
                    </a:ext>
                  </a:extLst>
                </a:gridCol>
                <a:gridCol w="1993701">
                  <a:extLst>
                    <a:ext uri="{9D8B030D-6E8A-4147-A177-3AD203B41FA5}">
                      <a16:colId xmlns:a16="http://schemas.microsoft.com/office/drawing/2014/main" val="2970843335"/>
                    </a:ext>
                  </a:extLst>
                </a:gridCol>
              </a:tblGrid>
              <a:tr h="0">
                <a:tc>
                  <a:txBody>
                    <a:bodyPr/>
                    <a:lstStyle/>
                    <a:p>
                      <a:r>
                        <a:rPr lang="lv-LV" sz="1800" dirty="0" smtClean="0">
                          <a:latin typeface="Century Gothic" panose="020B0502020202020204" pitchFamily="34" charset="0"/>
                        </a:rPr>
                        <a:t>2018.g.</a:t>
                      </a:r>
                      <a:endParaRPr lang="lv-LV" sz="1800" dirty="0">
                        <a:latin typeface="Century Gothic" panose="020B0502020202020204" pitchFamily="34" charset="0"/>
                      </a:endParaRPr>
                    </a:p>
                  </a:txBody>
                  <a:tcPr anchor="ctr">
                    <a:lnL>
                      <a:noFill/>
                    </a:lnL>
                    <a:lnR>
                      <a:noFill/>
                    </a:lnR>
                    <a:lnT>
                      <a:noFill/>
                    </a:lnT>
                    <a:lnB>
                      <a:noFill/>
                    </a:lnB>
                  </a:tcPr>
                </a:tc>
                <a:tc>
                  <a:txBody>
                    <a:bodyPr/>
                    <a:lstStyle/>
                    <a:p>
                      <a:r>
                        <a:rPr lang="lv-LV" sz="1800" dirty="0">
                          <a:latin typeface="Century Gothic" panose="020B0502020202020204" pitchFamily="34" charset="0"/>
                        </a:rPr>
                        <a:t>Apkalpotās personas</a:t>
                      </a:r>
                    </a:p>
                  </a:txBody>
                  <a:tcPr anchor="ctr">
                    <a:lnL>
                      <a:noFill/>
                    </a:lnL>
                    <a:lnR>
                      <a:noFill/>
                    </a:lnR>
                    <a:lnT>
                      <a:noFill/>
                    </a:lnT>
                    <a:lnB>
                      <a:noFill/>
                    </a:lnB>
                  </a:tcPr>
                </a:tc>
                <a:tc>
                  <a:txBody>
                    <a:bodyPr/>
                    <a:lstStyle/>
                    <a:p>
                      <a:r>
                        <a:rPr lang="lv-LV" sz="1800" dirty="0">
                          <a:latin typeface="Century Gothic" panose="020B0502020202020204" pitchFamily="34" charset="0"/>
                        </a:rPr>
                        <a:t>Nakšņojumi</a:t>
                      </a:r>
                    </a:p>
                  </a:txBody>
                  <a:tcPr anchor="ctr">
                    <a:lnL>
                      <a:noFill/>
                    </a:lnL>
                    <a:lnR>
                      <a:noFill/>
                    </a:lnR>
                    <a:lnT>
                      <a:noFill/>
                    </a:lnT>
                    <a:lnB>
                      <a:noFill/>
                    </a:lnB>
                  </a:tcPr>
                </a:tc>
                <a:extLst>
                  <a:ext uri="{0D108BD9-81ED-4DB2-BD59-A6C34878D82A}">
                    <a16:rowId xmlns:a16="http://schemas.microsoft.com/office/drawing/2014/main" val="1237861391"/>
                  </a:ext>
                </a:extLst>
              </a:tr>
              <a:tr h="0">
                <a:tc>
                  <a:txBody>
                    <a:bodyPr/>
                    <a:lstStyle/>
                    <a:p>
                      <a:r>
                        <a:rPr lang="lv-LV" sz="1800">
                          <a:latin typeface="Century Gothic" panose="020B0502020202020204" pitchFamily="34" charset="0"/>
                        </a:rPr>
                        <a:t>Tūristi kopā</a:t>
                      </a:r>
                    </a:p>
                  </a:txBody>
                  <a:tcPr anchor="ctr">
                    <a:lnL>
                      <a:noFill/>
                    </a:lnL>
                    <a:lnR>
                      <a:noFill/>
                    </a:lnR>
                    <a:lnT>
                      <a:noFill/>
                    </a:lnT>
                    <a:lnB>
                      <a:noFill/>
                    </a:lnB>
                  </a:tcPr>
                </a:tc>
                <a:tc>
                  <a:txBody>
                    <a:bodyPr/>
                    <a:lstStyle/>
                    <a:p>
                      <a:r>
                        <a:rPr lang="lv-LV" sz="1800">
                          <a:latin typeface="Century Gothic" panose="020B0502020202020204" pitchFamily="34" charset="0"/>
                        </a:rPr>
                        <a:t>138877</a:t>
                      </a:r>
                    </a:p>
                  </a:txBody>
                  <a:tcPr anchor="ctr">
                    <a:lnL>
                      <a:noFill/>
                    </a:lnL>
                    <a:lnR>
                      <a:noFill/>
                    </a:lnR>
                    <a:lnT>
                      <a:noFill/>
                    </a:lnT>
                    <a:lnB>
                      <a:noFill/>
                    </a:lnB>
                  </a:tcPr>
                </a:tc>
                <a:tc>
                  <a:txBody>
                    <a:bodyPr/>
                    <a:lstStyle/>
                    <a:p>
                      <a:r>
                        <a:rPr lang="lv-LV" sz="1800" dirty="0">
                          <a:latin typeface="Century Gothic" panose="020B0502020202020204" pitchFamily="34" charset="0"/>
                        </a:rPr>
                        <a:t>208831</a:t>
                      </a:r>
                    </a:p>
                  </a:txBody>
                  <a:tcPr anchor="ctr">
                    <a:lnL>
                      <a:noFill/>
                    </a:lnL>
                    <a:lnR>
                      <a:noFill/>
                    </a:lnR>
                    <a:lnT>
                      <a:noFill/>
                    </a:lnT>
                    <a:lnB>
                      <a:noFill/>
                    </a:lnB>
                  </a:tcPr>
                </a:tc>
                <a:extLst>
                  <a:ext uri="{0D108BD9-81ED-4DB2-BD59-A6C34878D82A}">
                    <a16:rowId xmlns:a16="http://schemas.microsoft.com/office/drawing/2014/main" val="3203793"/>
                  </a:ext>
                </a:extLst>
              </a:tr>
            </a:tbl>
          </a:graphicData>
        </a:graphic>
      </p:graphicFrame>
      <p:sp>
        <p:nvSpPr>
          <p:cNvPr id="6" name="Rectangle 5"/>
          <p:cNvSpPr/>
          <p:nvPr/>
        </p:nvSpPr>
        <p:spPr>
          <a:xfrm>
            <a:off x="5622527" y="365590"/>
            <a:ext cx="6096000" cy="2677656"/>
          </a:xfrm>
          <a:prstGeom prst="rect">
            <a:avLst/>
          </a:prstGeom>
          <a:solidFill>
            <a:schemeClr val="accent1">
              <a:lumMod val="75000"/>
            </a:schemeClr>
          </a:solidFill>
        </p:spPr>
        <p:txBody>
          <a:bodyPr>
            <a:spAutoFit/>
          </a:bodyPr>
          <a:lstStyle/>
          <a:p>
            <a:r>
              <a:rPr lang="lv-LV" sz="2800" dirty="0">
                <a:latin typeface="Century Gothic" panose="020B0502020202020204" pitchFamily="34" charset="0"/>
              </a:rPr>
              <a:t>349 kopā</a:t>
            </a:r>
            <a:br>
              <a:rPr lang="lv-LV" sz="2800" dirty="0">
                <a:latin typeface="Century Gothic" panose="020B0502020202020204" pitchFamily="34" charset="0"/>
              </a:rPr>
            </a:br>
            <a:r>
              <a:rPr lang="lv-LV" sz="2800" dirty="0">
                <a:latin typeface="Century Gothic" panose="020B0502020202020204" pitchFamily="34" charset="0"/>
              </a:rPr>
              <a:t>319 darbojas</a:t>
            </a:r>
            <a:br>
              <a:rPr lang="lv-LV" sz="2800" dirty="0">
                <a:latin typeface="Century Gothic" panose="020B0502020202020204" pitchFamily="34" charset="0"/>
              </a:rPr>
            </a:br>
            <a:r>
              <a:rPr lang="lv-LV" sz="2800" dirty="0">
                <a:latin typeface="Century Gothic" panose="020B0502020202020204" pitchFamily="34" charset="0"/>
              </a:rPr>
              <a:t>2130 numuri</a:t>
            </a:r>
            <a:br>
              <a:rPr lang="lv-LV" sz="2800" dirty="0">
                <a:latin typeface="Century Gothic" panose="020B0502020202020204" pitchFamily="34" charset="0"/>
              </a:rPr>
            </a:br>
            <a:r>
              <a:rPr lang="lv-LV" sz="2800" dirty="0">
                <a:latin typeface="Century Gothic" panose="020B0502020202020204" pitchFamily="34" charset="0"/>
              </a:rPr>
              <a:t>5799 gultas viesiem (1/6 hosteļos)</a:t>
            </a:r>
            <a:br>
              <a:rPr lang="lv-LV" sz="2800" dirty="0">
                <a:latin typeface="Century Gothic" panose="020B0502020202020204" pitchFamily="34" charset="0"/>
              </a:rPr>
            </a:br>
            <a:r>
              <a:rPr lang="lv-LV" sz="2800" dirty="0">
                <a:latin typeface="Century Gothic" panose="020B0502020202020204" pitchFamily="34" charset="0"/>
              </a:rPr>
              <a:t>2018.g. = 1,5 naktis vidēji (no tiem Latvijas tūristi 1,49)</a:t>
            </a:r>
            <a:endParaRPr lang="en-GB" sz="2800" dirty="0">
              <a:latin typeface="Century Gothic" panose="020B0502020202020204" pitchFamily="34" charset="0"/>
            </a:endParaRPr>
          </a:p>
        </p:txBody>
      </p:sp>
      <p:sp>
        <p:nvSpPr>
          <p:cNvPr id="7" name="TextBox 6"/>
          <p:cNvSpPr txBox="1"/>
          <p:nvPr/>
        </p:nvSpPr>
        <p:spPr>
          <a:xfrm>
            <a:off x="6013342" y="4621650"/>
            <a:ext cx="5532895" cy="1384995"/>
          </a:xfrm>
          <a:prstGeom prst="rect">
            <a:avLst/>
          </a:prstGeom>
          <a:solidFill>
            <a:schemeClr val="accent1">
              <a:lumMod val="75000"/>
            </a:schemeClr>
          </a:solidFill>
        </p:spPr>
        <p:txBody>
          <a:bodyPr wrap="square" rtlCol="0">
            <a:spAutoFit/>
          </a:bodyPr>
          <a:lstStyle/>
          <a:p>
            <a:pPr algn="r"/>
            <a:r>
              <a:rPr lang="lv-LV" sz="2800" b="1" dirty="0" smtClean="0">
                <a:latin typeface="Century Gothic" panose="020B0502020202020204" pitchFamily="34" charset="0"/>
              </a:rPr>
              <a:t>Vērtējums (visi numuri ar 40% noslogojumu): ~311000 gadā maks.</a:t>
            </a:r>
            <a:endParaRPr lang="en-GB" sz="2800" b="1" dirty="0">
              <a:latin typeface="Century Gothic" panose="020B0502020202020204" pitchFamily="34" charset="0"/>
            </a:endParaRPr>
          </a:p>
        </p:txBody>
      </p:sp>
    </p:spTree>
    <p:extLst>
      <p:ext uri="{BB962C8B-B14F-4D97-AF65-F5344CB8AC3E}">
        <p14:creationId xmlns:p14="http://schemas.microsoft.com/office/powerpoint/2010/main" val="253883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695" y="299803"/>
            <a:ext cx="11137691" cy="1400981"/>
          </a:xfrm>
          <a:solidFill>
            <a:schemeClr val="accent1">
              <a:lumMod val="75000"/>
            </a:schemeClr>
          </a:solidFill>
        </p:spPr>
        <p:txBody>
          <a:bodyPr>
            <a:normAutofit fontScale="90000"/>
          </a:bodyPr>
          <a:lstStyle/>
          <a:p>
            <a:r>
              <a:rPr lang="lv-LV" dirty="0" smtClean="0"/>
              <a:t>Ar 10 EUR dienā līdz vakaram jaudas nepietika. Pamatā ar dinamisko plānu tas bija iztērēts pusdienā. Iespēja regulēt arī konkrētas laika stundas. Klientu paradumu pārzināšana.</a:t>
            </a:r>
            <a:endParaRPr lang="en-GB" dirty="0"/>
          </a:p>
        </p:txBody>
      </p:sp>
      <p:pic>
        <p:nvPicPr>
          <p:cNvPr id="4" name="Picture 3"/>
          <p:cNvPicPr>
            <a:picLocks noChangeAspect="1"/>
          </p:cNvPicPr>
          <p:nvPr/>
        </p:nvPicPr>
        <p:blipFill rotWithShape="1">
          <a:blip r:embed="rId2"/>
          <a:srcRect l="55683" t="32986" r="6448" b="28398"/>
          <a:stretch/>
        </p:blipFill>
        <p:spPr>
          <a:xfrm>
            <a:off x="2135163" y="1901952"/>
            <a:ext cx="7921674" cy="4543818"/>
          </a:xfrm>
          <a:prstGeom prst="rect">
            <a:avLst/>
          </a:prstGeom>
        </p:spPr>
      </p:pic>
    </p:spTree>
    <p:extLst>
      <p:ext uri="{BB962C8B-B14F-4D97-AF65-F5344CB8AC3E}">
        <p14:creationId xmlns:p14="http://schemas.microsoft.com/office/powerpoint/2010/main" val="50534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1326" t="9798" r="1743" b="16465"/>
          <a:stretch/>
        </p:blipFill>
        <p:spPr>
          <a:xfrm>
            <a:off x="49430" y="1084072"/>
            <a:ext cx="12093140" cy="5174673"/>
          </a:xfrm>
          <a:prstGeom prst="rect">
            <a:avLst/>
          </a:prstGeom>
        </p:spPr>
      </p:pic>
      <p:sp>
        <p:nvSpPr>
          <p:cNvPr id="6" name="Title 1"/>
          <p:cNvSpPr txBox="1">
            <a:spLocks/>
          </p:cNvSpPr>
          <p:nvPr/>
        </p:nvSpPr>
        <p:spPr>
          <a:xfrm>
            <a:off x="527154" y="217591"/>
            <a:ext cx="11137691" cy="816364"/>
          </a:xfrm>
          <a:prstGeom prst="rect">
            <a:avLst/>
          </a:prstGeom>
          <a:solidFill>
            <a:schemeClr val="accent1">
              <a:lumMod val="75000"/>
            </a:schemeClr>
          </a:solidFill>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r>
              <a:rPr lang="lv-LV" dirty="0" smtClean="0"/>
              <a:t>Iespēja celt kopējo konversijas likmi. CTR</a:t>
            </a:r>
            <a:endParaRPr lang="en-GB" dirty="0"/>
          </a:p>
        </p:txBody>
      </p:sp>
      <p:pic>
        <p:nvPicPr>
          <p:cNvPr id="4" name="Picture 3"/>
          <p:cNvPicPr>
            <a:picLocks noChangeAspect="1"/>
          </p:cNvPicPr>
          <p:nvPr/>
        </p:nvPicPr>
        <p:blipFill rotWithShape="1">
          <a:blip r:embed="rId3"/>
          <a:srcRect l="38634" t="49599" r="12104" b="43989"/>
          <a:stretch/>
        </p:blipFill>
        <p:spPr>
          <a:xfrm>
            <a:off x="49430" y="1584768"/>
            <a:ext cx="12190915" cy="892514"/>
          </a:xfrm>
          <a:prstGeom prst="rect">
            <a:avLst/>
          </a:prstGeom>
        </p:spPr>
      </p:pic>
    </p:spTree>
    <p:extLst>
      <p:ext uri="{BB962C8B-B14F-4D97-AF65-F5344CB8AC3E}">
        <p14:creationId xmlns:p14="http://schemas.microsoft.com/office/powerpoint/2010/main" val="234263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226" t="4727" r="761"/>
          <a:stretch/>
        </p:blipFill>
        <p:spPr>
          <a:xfrm>
            <a:off x="1474915" y="467360"/>
            <a:ext cx="10717085" cy="6109098"/>
          </a:xfrm>
        </p:spPr>
      </p:pic>
      <p:sp>
        <p:nvSpPr>
          <p:cNvPr id="2" name="Title 1"/>
          <p:cNvSpPr>
            <a:spLocks noGrp="1"/>
          </p:cNvSpPr>
          <p:nvPr>
            <p:ph type="title"/>
          </p:nvPr>
        </p:nvSpPr>
        <p:spPr>
          <a:xfrm>
            <a:off x="119149" y="2942705"/>
            <a:ext cx="3679767" cy="2560319"/>
          </a:xfrm>
          <a:solidFill>
            <a:schemeClr val="accent1">
              <a:lumMod val="50000"/>
            </a:schemeClr>
          </a:solidFill>
        </p:spPr>
        <p:txBody>
          <a:bodyPr>
            <a:noAutofit/>
          </a:bodyPr>
          <a:lstStyle/>
          <a:p>
            <a:r>
              <a:rPr lang="lv-LV" sz="2000" dirty="0" smtClean="0"/>
              <a:t>Paralēli tika iedarbināta lielu ažiotāžu izraisoša aktivitāte: bildes par jaunu dabas taku pie Usmas FB, kas izraisīja rezonansi LV auditorijās un 1000+ apmeklējumu Usmazezers.lv mājas lapas (~1% no kopējiem ziņas skatītājiem) latviskajā sadaļā</a:t>
            </a:r>
            <a:endParaRPr lang="en-GB" sz="2000" dirty="0"/>
          </a:p>
        </p:txBody>
      </p:sp>
    </p:spTree>
    <p:extLst>
      <p:ext uri="{BB962C8B-B14F-4D97-AF65-F5344CB8AC3E}">
        <p14:creationId xmlns:p14="http://schemas.microsoft.com/office/powerpoint/2010/main" val="342970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243" y="145002"/>
            <a:ext cx="3241339" cy="639371"/>
          </a:xfrm>
          <a:solidFill>
            <a:schemeClr val="accent1"/>
          </a:solidFill>
        </p:spPr>
        <p:txBody>
          <a:bodyPr/>
          <a:lstStyle/>
          <a:p>
            <a:pPr algn="ctr"/>
            <a:r>
              <a:rPr lang="lv-LV" b="1" dirty="0" smtClean="0">
                <a:latin typeface="Century Gothic" panose="020B0502020202020204" pitchFamily="34" charset="0"/>
              </a:rPr>
              <a:t>Pēc 7 dienām</a:t>
            </a:r>
            <a:endParaRPr lang="en-GB" b="1" dirty="0">
              <a:latin typeface="Century Gothic" panose="020B0502020202020204" pitchFamily="34"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144" t="5708" r="27574" b="5486"/>
          <a:stretch/>
        </p:blipFill>
        <p:spPr>
          <a:xfrm>
            <a:off x="4668722" y="0"/>
            <a:ext cx="7402286" cy="6455190"/>
          </a:xfrm>
        </p:spPr>
      </p:pic>
      <p:sp>
        <p:nvSpPr>
          <p:cNvPr id="5" name="TextBox 4"/>
          <p:cNvSpPr txBox="1"/>
          <p:nvPr/>
        </p:nvSpPr>
        <p:spPr>
          <a:xfrm>
            <a:off x="0" y="1057457"/>
            <a:ext cx="4974956" cy="5447645"/>
          </a:xfrm>
          <a:prstGeom prst="rect">
            <a:avLst/>
          </a:prstGeom>
          <a:solidFill>
            <a:schemeClr val="accent1">
              <a:lumMod val="75000"/>
            </a:schemeClr>
          </a:solidFill>
        </p:spPr>
        <p:txBody>
          <a:bodyPr wrap="square" rtlCol="0">
            <a:spAutoFit/>
          </a:bodyPr>
          <a:lstStyle/>
          <a:p>
            <a:pPr marL="571500" indent="-571500">
              <a:buFont typeface="Arial" panose="020B0604020202020204" pitchFamily="34" charset="0"/>
              <a:buChar char="•"/>
            </a:pPr>
            <a:r>
              <a:rPr lang="lv-LV" sz="3200" b="1" dirty="0" smtClean="0">
                <a:solidFill>
                  <a:srgbClr val="FFC000"/>
                </a:solidFill>
              </a:rPr>
              <a:t>+ </a:t>
            </a:r>
            <a:r>
              <a:rPr lang="lv-LV" sz="3600" b="1" dirty="0" smtClean="0">
                <a:solidFill>
                  <a:srgbClr val="FFC000"/>
                </a:solidFill>
              </a:rPr>
              <a:t>12,3% </a:t>
            </a:r>
            <a:r>
              <a:rPr lang="lv-LV" sz="3200" b="1" dirty="0" smtClean="0">
                <a:solidFill>
                  <a:srgbClr val="FFC000"/>
                </a:solidFill>
              </a:rPr>
              <a:t>kopējais pieaugums</a:t>
            </a:r>
          </a:p>
          <a:p>
            <a:pPr marL="571500" indent="-571500">
              <a:buFont typeface="Arial" panose="020B0604020202020204" pitchFamily="34" charset="0"/>
              <a:buChar char="•"/>
            </a:pPr>
            <a:r>
              <a:rPr lang="lv-LV" sz="2800" b="1" dirty="0" smtClean="0"/>
              <a:t>86 nedēļas : 1 nedēļa</a:t>
            </a:r>
          </a:p>
          <a:p>
            <a:pPr marL="571500" indent="-571500">
              <a:buFont typeface="Arial" panose="020B0604020202020204" pitchFamily="34" charset="0"/>
              <a:buChar char="•"/>
            </a:pPr>
            <a:r>
              <a:rPr lang="lv-LV" sz="2800" b="1" dirty="0" smtClean="0"/>
              <a:t>Kāpums tieši konkrētajās sadaļās no ieinteresētiem klientiem</a:t>
            </a:r>
          </a:p>
          <a:p>
            <a:pPr marL="571500" indent="-571500">
              <a:buFont typeface="Arial" panose="020B0604020202020204" pitchFamily="34" charset="0"/>
              <a:buChar char="•"/>
            </a:pPr>
            <a:r>
              <a:rPr lang="lv-LV" sz="2800" b="1" dirty="0" smtClean="0"/>
              <a:t>Nepieciešami konkrēti produkti, ko iegādāties</a:t>
            </a:r>
          </a:p>
          <a:p>
            <a:pPr marL="571500" indent="-571500">
              <a:buFont typeface="Arial" panose="020B0604020202020204" pitchFamily="34" charset="0"/>
              <a:buChar char="•"/>
            </a:pPr>
            <a:r>
              <a:rPr lang="lv-LV" sz="2800" b="1" dirty="0" smtClean="0"/>
              <a:t>Efektivitāte konkrētu tematiski specializētu auditoriju atrašanai un uzrunāšanai</a:t>
            </a:r>
          </a:p>
        </p:txBody>
      </p:sp>
    </p:spTree>
    <p:extLst>
      <p:ext uri="{BB962C8B-B14F-4D97-AF65-F5344CB8AC3E}">
        <p14:creationId xmlns:p14="http://schemas.microsoft.com/office/powerpoint/2010/main" val="143043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7" y="2379288"/>
            <a:ext cx="3895898" cy="1233424"/>
          </a:xfrm>
        </p:spPr>
        <p:txBody>
          <a:bodyPr/>
          <a:lstStyle/>
          <a:p>
            <a:r>
              <a:rPr lang="lv-LV" dirty="0" smtClean="0"/>
              <a:t>Sasaiste ar FB kampaņu</a:t>
            </a:r>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0464" t="10727" r="17568" b="3806"/>
          <a:stretch/>
        </p:blipFill>
        <p:spPr>
          <a:xfrm>
            <a:off x="4895752" y="0"/>
            <a:ext cx="7013220" cy="6487886"/>
          </a:xfrm>
        </p:spPr>
      </p:pic>
      <p:sp>
        <p:nvSpPr>
          <p:cNvPr id="5" name="Title 1"/>
          <p:cNvSpPr txBox="1">
            <a:spLocks/>
          </p:cNvSpPr>
          <p:nvPr/>
        </p:nvSpPr>
        <p:spPr>
          <a:xfrm>
            <a:off x="873034" y="350850"/>
            <a:ext cx="2468880" cy="1233424"/>
          </a:xfrm>
          <a:prstGeom prst="rect">
            <a:avLst/>
          </a:prstGeom>
          <a:solidFill>
            <a:schemeClr val="accent1"/>
          </a:solidFill>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a:lstStyle>
          <a:p>
            <a:pPr algn="ctr"/>
            <a:r>
              <a:rPr lang="lv-LV" b="1" smtClean="0">
                <a:latin typeface="Century Gothic" panose="020B0502020202020204" pitchFamily="34" charset="0"/>
              </a:rPr>
              <a:t>Pēc 7 dienām</a:t>
            </a:r>
            <a:endParaRPr lang="en-GB" b="1" dirty="0">
              <a:latin typeface="Century Gothic" panose="020B0502020202020204" pitchFamily="34" charset="0"/>
            </a:endParaRPr>
          </a:p>
        </p:txBody>
      </p:sp>
    </p:spTree>
    <p:extLst>
      <p:ext uri="{BB962C8B-B14F-4D97-AF65-F5344CB8AC3E}">
        <p14:creationId xmlns:p14="http://schemas.microsoft.com/office/powerpoint/2010/main" val="38347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7" name="eZa4ZSNSg_E"/>
          <p:cNvPicPr>
            <a:picLocks noGrp="1" noRot="1" noChangeAspect="1"/>
          </p:cNvPicPr>
          <p:nvPr>
            <p:ph idx="1"/>
            <a:videoFile r:link="rId1"/>
          </p:nvPr>
        </p:nvPicPr>
        <p:blipFill>
          <a:blip r:embed="rId3"/>
          <a:stretch>
            <a:fillRect/>
          </a:stretch>
        </p:blipFill>
        <p:spPr>
          <a:xfrm>
            <a:off x="281940" y="0"/>
            <a:ext cx="11910060" cy="6699408"/>
          </a:xfrm>
          <a:prstGeom prst="rect">
            <a:avLst/>
          </a:prstGeom>
        </p:spPr>
      </p:pic>
    </p:spTree>
    <p:extLst>
      <p:ext uri="{BB962C8B-B14F-4D97-AF65-F5344CB8AC3E}">
        <p14:creationId xmlns:p14="http://schemas.microsoft.com/office/powerpoint/2010/main" val="77774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6449" t="9323" r="8008" b="5459"/>
          <a:stretch/>
        </p:blipFill>
        <p:spPr>
          <a:xfrm>
            <a:off x="83704" y="0"/>
            <a:ext cx="12108296" cy="6784953"/>
          </a:xfrm>
          <a:prstGeom prst="rect">
            <a:avLst/>
          </a:prstGeom>
        </p:spPr>
      </p:pic>
    </p:spTree>
    <p:extLst>
      <p:ext uri="{BB962C8B-B14F-4D97-AF65-F5344CB8AC3E}">
        <p14:creationId xmlns:p14="http://schemas.microsoft.com/office/powerpoint/2010/main" val="312556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6122" t="26135" r="38986" b="18985"/>
          <a:stretch/>
        </p:blipFill>
        <p:spPr>
          <a:xfrm>
            <a:off x="1329193" y="0"/>
            <a:ext cx="9521687" cy="6547602"/>
          </a:xfrm>
          <a:prstGeom prst="rect">
            <a:avLst/>
          </a:prstGeom>
        </p:spPr>
      </p:pic>
    </p:spTree>
    <p:extLst>
      <p:ext uri="{BB962C8B-B14F-4D97-AF65-F5344CB8AC3E}">
        <p14:creationId xmlns:p14="http://schemas.microsoft.com/office/powerpoint/2010/main" val="346162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nded Design Teal 16x9">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l banded presentation (widescreen).potx" id="{B406ACAC-00B1-42BF-BB2F-E3D15ABECF6C}" vid="{0B02E048-6427-466F-87B7-97BF0689D5BD}"/>
    </a:ext>
  </a:extLst>
</a:theme>
</file>

<file path=ppt/theme/theme2.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B0D886-CB8D-4564-A797-C05BC7D513A8}">
  <ds:schemaRefs>
    <ds:schemaRef ds:uri="http://schemas.microsoft.com/office/2006/metadata/properties"/>
    <ds:schemaRef ds:uri="http://www.w3.org/XML/1998/namespace"/>
    <ds:schemaRef ds:uri="http://purl.org/dc/dcmitype/"/>
    <ds:schemaRef ds:uri="http://schemas.microsoft.com/office/2006/documentManagement/types"/>
    <ds:schemaRef ds:uri="http://purl.org/dc/elements/1.1/"/>
    <ds:schemaRef ds:uri="40262f94-9f35-4ac3-9a90-690165a166b7"/>
    <ds:schemaRef ds:uri="http://purl.org/dc/terms/"/>
    <ds:schemaRef ds:uri="a4f35948-e619-41b3-aa29-22878b09cfd2"/>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AC2023F-644C-4F7E-8E8C-CDBE4A63C7D1}">
  <ds:schemaRefs>
    <ds:schemaRef ds:uri="http://schemas.microsoft.com/sharepoint/v3/contenttype/forms"/>
  </ds:schemaRefs>
</ds:datastoreItem>
</file>

<file path=customXml/itemProps3.xml><?xml version="1.0" encoding="utf-8"?>
<ds:datastoreItem xmlns:ds="http://schemas.openxmlformats.org/officeDocument/2006/customXml" ds:itemID="{ED65A2C9-CB67-4F36-A412-EEC1AD297F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Teal banded presentation (widescreen)</Template>
  <TotalTime>3429</TotalTime>
  <Words>1467</Words>
  <Application>Microsoft Office PowerPoint</Application>
  <PresentationFormat>Widescreen</PresentationFormat>
  <Paragraphs>195</Paragraphs>
  <Slides>75</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Cambria</vt:lpstr>
      <vt:lpstr>Century Gothic</vt:lpstr>
      <vt:lpstr>Roboto</vt:lpstr>
      <vt:lpstr>Banded Design Teal 16x9</vt:lpstr>
      <vt:lpstr>Latgales tūrisma pieprasījums un piedāvājums Latvijas tirgus kontekstā.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LATGALE: vizuālo asociāciju kopums</vt:lpstr>
      <vt:lpstr>Latgales stāstu koks</vt:lpstr>
      <vt:lpstr>PowerPoint Presentation</vt:lpstr>
      <vt:lpstr>Pieredzes ekonomika | dalīšanās ekonomika | pakalpojumu dominēšana</vt:lpstr>
      <vt:lpstr>Amatniecība &amp; tūrisms</vt:lpstr>
      <vt:lpstr>Cepļa atvēršanas dramaturģija</vt:lpstr>
      <vt:lpstr>Keramikas integrēšana tūrisma produktā |  5 vajadzību &amp; motīvu grupas</vt:lpstr>
      <vt:lpstr>Glazūras tikšķēšana kā izrāde, kā emocionālu sajūtu uzvirmojums un patiess pārsteigums, pielīdzināms teātra pirmizrādei vai rubeņu riestam Burtnieku pļavās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Tendences, kas iezīmēsies nākotnē un kam jāpievērš lielāka uzmanība</vt:lpstr>
      <vt:lpstr>Tendences, kas iezīmēsies nākotnē un kam jāpievērš lielāka uzmanība</vt:lpstr>
      <vt:lpstr>Tirgvedības eksperimentālais piemērs</vt:lpstr>
      <vt:lpstr>TIRGVEDĪBAS MĒRĶIS: PIESAISTĪT KLIENTUS</vt:lpstr>
      <vt:lpstr>PowerPoint Presentation</vt:lpstr>
      <vt:lpstr>PowerPoint Presentation</vt:lpstr>
      <vt:lpstr>PowerPoint Presentation</vt:lpstr>
      <vt:lpstr>PowerPoint Presentation</vt:lpstr>
      <vt:lpstr>PowerPoint Presentation</vt:lpstr>
      <vt:lpstr>PowerPoint Presentation</vt:lpstr>
      <vt:lpstr>ATSLĒGVĀRDI (biežāk lietotie) - angliski</vt:lpstr>
      <vt:lpstr>PowerPoint Presentation</vt:lpstr>
      <vt:lpstr>PowerPoint Presentation</vt:lpstr>
      <vt:lpstr>PowerPoint Presentation</vt:lpstr>
      <vt:lpstr>Lapa darbojās 1,5 gadus, lai arī pārskata perioda atlasei bija iespējami 1 vai 3 gadi – tāpēc šeit uzrādās 3 gadi</vt:lpstr>
      <vt:lpstr>PowerPoint Presentation</vt:lpstr>
      <vt:lpstr>PowerPoint Presentation</vt:lpstr>
      <vt:lpstr>Kampaņa tika akceptēta un sāka darboties 1.martā. Kopā to redzēja ~17000 potenciālo klientu, no kuriem 203 apmeklēja norādīto mājas lapas saiti – bija ieinteresēti. Viena klienta piesaistes cena – 0,35 EUR. Noslēdzošā konversija: cik no šiem reāli iegādājās pakalpojumus, rezervē?</vt:lpstr>
      <vt:lpstr>Atslēgvārdu izvēle, populārākie vai efektīvākie, mērķgrupai precīzāk atbilstošie. Iespēja mainīt vai papildināt kampaņas norises laikā.</vt:lpstr>
      <vt:lpstr>PowerPoint Presentation</vt:lpstr>
      <vt:lpstr>Kādos kontekstos klienti meklēja: atslēgvārdu saites. Atslēgvārdi, piem. tikai lietuviski</vt:lpstr>
      <vt:lpstr>PowerPoint Presentation</vt:lpstr>
      <vt:lpstr>Kampaņu popularitāte: semantika, klientu vajadzības, vēstījuma uztvere un labāka izpratne</vt:lpstr>
      <vt:lpstr>Kampaņu popularitāte: semantika, klientu vajadzības, vēstījuma uztvere un labāka izpratne</vt:lpstr>
      <vt:lpstr>51,2% klikšķu uz mājas lapu no viedtālruņiem, augoša tendence</vt:lpstr>
      <vt:lpstr>Potenciālo klientu demogrāfiskās pazīmes</vt:lpstr>
      <vt:lpstr>Meklēšana google meklētājā vai reklāmas pamanīšana pie saistītajiem partneriem</vt:lpstr>
      <vt:lpstr>Ar 10 EUR dienā līdz vakaram jaudas nepietika. Pamatā ar dinamisko plānu tas bija iztērēts pusdienā. Iespēja regulēt arī konkrētas laika stundas. Klientu paradumu pārzināšana.</vt:lpstr>
      <vt:lpstr>PowerPoint Presentation</vt:lpstr>
      <vt:lpstr>Paralēli tika iedarbināta lielu ažiotāžu izraisoša aktivitāte: bildes par jaunu dabas taku pie Usmas FB, kas izraisīja rezonansi LV auditorijās un 1000+ apmeklējumu Usmazezers.lv mājas lapas (~1% no kopējiem ziņas skatītājiem) latviskajā sadaļā</vt:lpstr>
      <vt:lpstr>Pēc 7 dienām</vt:lpstr>
      <vt:lpstr>Sasaiste ar FB kampaņu</vt:lpstr>
      <vt:lpstr>PowerPoint Presentation</vt:lpstr>
    </vt:vector>
  </TitlesOfParts>
  <Company>Vidzemes Augstskola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Tirgvedības stratēģijas un klasteri konkurētspējas palielināšanai</dc:title>
  <dc:creator>Andris Klepers</dc:creator>
  <cp:lastModifiedBy>Andris Klepers</cp:lastModifiedBy>
  <cp:revision>115</cp:revision>
  <dcterms:created xsi:type="dcterms:W3CDTF">2018-10-05T05:59:41Z</dcterms:created>
  <dcterms:modified xsi:type="dcterms:W3CDTF">2019-05-08T09:12:32Z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