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70" r:id="rId3"/>
    <p:sldId id="272" r:id="rId4"/>
    <p:sldId id="294" r:id="rId5"/>
    <p:sldId id="290" r:id="rId6"/>
    <p:sldId id="295" r:id="rId7"/>
    <p:sldId id="296" r:id="rId8"/>
    <p:sldId id="300" r:id="rId9"/>
    <p:sldId id="297" r:id="rId10"/>
    <p:sldId id="275" r:id="rId11"/>
    <p:sldId id="291" r:id="rId12"/>
    <p:sldId id="276" r:id="rId13"/>
    <p:sldId id="277" r:id="rId14"/>
    <p:sldId id="278" r:id="rId15"/>
    <p:sldId id="279" r:id="rId16"/>
    <p:sldId id="280" r:id="rId17"/>
    <p:sldId id="281" r:id="rId18"/>
    <p:sldId id="298" r:id="rId19"/>
    <p:sldId id="299" r:id="rId20"/>
    <p:sldId id="288" r:id="rId21"/>
    <p:sldId id="289" r:id="rId22"/>
    <p:sldId id="283" r:id="rId23"/>
    <p:sldId id="284" r:id="rId24"/>
    <p:sldId id="286" r:id="rId25"/>
    <p:sldId id="292" r:id="rId26"/>
    <p:sldId id="264" r:id="rId27"/>
  </p:sldIdLst>
  <p:sldSz cx="9144000" cy="6858000" type="screen4x3"/>
  <p:notesSz cx="6797675" cy="9859963"/>
  <p:defaultTextStyle>
    <a:defPPr>
      <a:defRPr lang="en-US"/>
    </a:defPPr>
    <a:lvl1pPr algn="l" defTabSz="938213" rtl="0" fontAlgn="base">
      <a:spcBef>
        <a:spcPct val="0"/>
      </a:spcBef>
      <a:spcAft>
        <a:spcPct val="0"/>
      </a:spcAft>
      <a:defRPr sz="1700" kern="1200">
        <a:solidFill>
          <a:schemeClr val="tx1"/>
        </a:solidFill>
        <a:latin typeface="Times New Roman" pitchFamily="18" charset="0"/>
        <a:ea typeface="+mn-ea"/>
        <a:cs typeface="Arial" charset="0"/>
      </a:defRPr>
    </a:lvl1pPr>
    <a:lvl2pPr marL="468313" indent="-11113" algn="l" defTabSz="938213" rtl="0" fontAlgn="base">
      <a:spcBef>
        <a:spcPct val="0"/>
      </a:spcBef>
      <a:spcAft>
        <a:spcPct val="0"/>
      </a:spcAft>
      <a:defRPr sz="1700" kern="1200">
        <a:solidFill>
          <a:schemeClr val="tx1"/>
        </a:solidFill>
        <a:latin typeface="Times New Roman" pitchFamily="18" charset="0"/>
        <a:ea typeface="+mn-ea"/>
        <a:cs typeface="Arial" charset="0"/>
      </a:defRPr>
    </a:lvl2pPr>
    <a:lvl3pPr marL="938213" indent="-23813" algn="l" defTabSz="938213" rtl="0" fontAlgn="base">
      <a:spcBef>
        <a:spcPct val="0"/>
      </a:spcBef>
      <a:spcAft>
        <a:spcPct val="0"/>
      </a:spcAft>
      <a:defRPr sz="1700" kern="1200">
        <a:solidFill>
          <a:schemeClr val="tx1"/>
        </a:solidFill>
        <a:latin typeface="Times New Roman" pitchFamily="18" charset="0"/>
        <a:ea typeface="+mn-ea"/>
        <a:cs typeface="Arial" charset="0"/>
      </a:defRPr>
    </a:lvl3pPr>
    <a:lvl4pPr marL="1408113" indent="-36513" algn="l" defTabSz="938213" rtl="0" fontAlgn="base">
      <a:spcBef>
        <a:spcPct val="0"/>
      </a:spcBef>
      <a:spcAft>
        <a:spcPct val="0"/>
      </a:spcAft>
      <a:defRPr sz="1700" kern="1200">
        <a:solidFill>
          <a:schemeClr val="tx1"/>
        </a:solidFill>
        <a:latin typeface="Times New Roman" pitchFamily="18" charset="0"/>
        <a:ea typeface="+mn-ea"/>
        <a:cs typeface="Arial" charset="0"/>
      </a:defRPr>
    </a:lvl4pPr>
    <a:lvl5pPr marL="1878013" indent="-49213" algn="l" defTabSz="938213" rtl="0" fontAlgn="base">
      <a:spcBef>
        <a:spcPct val="0"/>
      </a:spcBef>
      <a:spcAft>
        <a:spcPct val="0"/>
      </a:spcAft>
      <a:defRPr sz="1700" kern="1200">
        <a:solidFill>
          <a:schemeClr val="tx1"/>
        </a:solidFill>
        <a:latin typeface="Times New Roman" pitchFamily="18" charset="0"/>
        <a:ea typeface="+mn-ea"/>
        <a:cs typeface="Arial" charset="0"/>
      </a:defRPr>
    </a:lvl5pPr>
    <a:lvl6pPr marL="2286000" algn="l" defTabSz="914400" rtl="0" eaLnBrk="1" latinLnBrk="0" hangingPunct="1">
      <a:defRPr sz="1700" kern="1200">
        <a:solidFill>
          <a:schemeClr val="tx1"/>
        </a:solidFill>
        <a:latin typeface="Times New Roman" pitchFamily="18" charset="0"/>
        <a:ea typeface="+mn-ea"/>
        <a:cs typeface="Arial" charset="0"/>
      </a:defRPr>
    </a:lvl6pPr>
    <a:lvl7pPr marL="2743200" algn="l" defTabSz="914400" rtl="0" eaLnBrk="1" latinLnBrk="0" hangingPunct="1">
      <a:defRPr sz="1700" kern="1200">
        <a:solidFill>
          <a:schemeClr val="tx1"/>
        </a:solidFill>
        <a:latin typeface="Times New Roman" pitchFamily="18" charset="0"/>
        <a:ea typeface="+mn-ea"/>
        <a:cs typeface="Arial" charset="0"/>
      </a:defRPr>
    </a:lvl7pPr>
    <a:lvl8pPr marL="3200400" algn="l" defTabSz="914400" rtl="0" eaLnBrk="1" latinLnBrk="0" hangingPunct="1">
      <a:defRPr sz="1700" kern="1200">
        <a:solidFill>
          <a:schemeClr val="tx1"/>
        </a:solidFill>
        <a:latin typeface="Times New Roman" pitchFamily="18" charset="0"/>
        <a:ea typeface="+mn-ea"/>
        <a:cs typeface="Arial" charset="0"/>
      </a:defRPr>
    </a:lvl8pPr>
    <a:lvl9pPr marL="3657600" algn="l" defTabSz="914400" rtl="0" eaLnBrk="1" latinLnBrk="0" hangingPunct="1">
      <a:defRPr sz="17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65" autoAdjust="0"/>
  </p:normalViewPr>
  <p:slideViewPr>
    <p:cSldViewPr snapToGrid="0" snapToObjects="1">
      <p:cViewPr>
        <p:scale>
          <a:sx n="82" d="100"/>
          <a:sy n="82" d="100"/>
        </p:scale>
        <p:origin x="-102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998"/>
          </a:xfrm>
          <a:prstGeom prst="rect">
            <a:avLst/>
          </a:prstGeom>
        </p:spPr>
        <p:txBody>
          <a:bodyPr vert="horz" lIns="91440" tIns="45720" rIns="91440" bIns="45720" rtlCol="0"/>
          <a:lstStyle>
            <a:lvl1pPr algn="l" defTabSz="939575" fontAlgn="auto">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50443" y="0"/>
            <a:ext cx="2945659" cy="492998"/>
          </a:xfrm>
          <a:prstGeom prst="rect">
            <a:avLst/>
          </a:prstGeom>
        </p:spPr>
        <p:txBody>
          <a:bodyPr vert="horz" lIns="91440" tIns="45720" rIns="91440" bIns="45720" rtlCol="0"/>
          <a:lstStyle>
            <a:lvl1pPr algn="r" defTabSz="939575" fontAlgn="auto">
              <a:spcBef>
                <a:spcPts val="0"/>
              </a:spcBef>
              <a:spcAft>
                <a:spcPts val="0"/>
              </a:spcAft>
              <a:defRPr sz="1200">
                <a:latin typeface="+mn-lt"/>
                <a:cs typeface="+mn-cs"/>
              </a:defRPr>
            </a:lvl1pPr>
          </a:lstStyle>
          <a:p>
            <a:pPr>
              <a:defRPr/>
            </a:pPr>
            <a:fld id="{99E36B42-AA55-4C1E-AAF7-A3CE748970E4}" type="datetimeFigureOut">
              <a:rPr lang="lv-LV"/>
              <a:pPr>
                <a:defRPr/>
              </a:pPr>
              <a:t>2018.07.31.</a:t>
            </a:fld>
            <a:endParaRPr lang="lv-LV"/>
          </a:p>
        </p:txBody>
      </p:sp>
      <p:sp>
        <p:nvSpPr>
          <p:cNvPr id="4" name="Slide Image Placeholder 3"/>
          <p:cNvSpPr>
            <a:spLocks noGrp="1" noRot="1" noChangeAspect="1"/>
          </p:cNvSpPr>
          <p:nvPr>
            <p:ph type="sldImg" idx="2"/>
          </p:nvPr>
        </p:nvSpPr>
        <p:spPr>
          <a:xfrm>
            <a:off x="935038" y="739775"/>
            <a:ext cx="4927600" cy="3697288"/>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79768" y="4683483"/>
            <a:ext cx="5438140" cy="443698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9365254"/>
            <a:ext cx="2945659" cy="492998"/>
          </a:xfrm>
          <a:prstGeom prst="rect">
            <a:avLst/>
          </a:prstGeom>
        </p:spPr>
        <p:txBody>
          <a:bodyPr vert="horz" lIns="91440" tIns="45720" rIns="91440" bIns="45720" rtlCol="0" anchor="b"/>
          <a:lstStyle>
            <a:lvl1pPr algn="l" defTabSz="939575" fontAlgn="auto">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50443" y="9365254"/>
            <a:ext cx="2945659" cy="492998"/>
          </a:xfrm>
          <a:prstGeom prst="rect">
            <a:avLst/>
          </a:prstGeom>
        </p:spPr>
        <p:txBody>
          <a:bodyPr vert="horz" lIns="91440" tIns="45720" rIns="91440" bIns="45720" rtlCol="0" anchor="b"/>
          <a:lstStyle>
            <a:lvl1pPr algn="r" defTabSz="939575" fontAlgn="auto">
              <a:spcBef>
                <a:spcPts val="0"/>
              </a:spcBef>
              <a:spcAft>
                <a:spcPts val="0"/>
              </a:spcAft>
              <a:defRPr sz="1200">
                <a:latin typeface="+mn-lt"/>
                <a:cs typeface="+mn-cs"/>
              </a:defRPr>
            </a:lvl1pPr>
          </a:lstStyle>
          <a:p>
            <a:pPr>
              <a:defRPr/>
            </a:pPr>
            <a:fld id="{05AB2E06-DD73-4466-8871-532F82FB2C5E}" type="slidenum">
              <a:rPr lang="lv-LV"/>
              <a:pPr>
                <a:defRPr/>
              </a:pPr>
              <a:t>‹#›</a:t>
            </a:fld>
            <a:endParaRPr lang="lv-LV"/>
          </a:p>
        </p:txBody>
      </p:sp>
    </p:spTree>
    <p:extLst>
      <p:ext uri="{BB962C8B-B14F-4D97-AF65-F5344CB8AC3E}">
        <p14:creationId xmlns:p14="http://schemas.microsoft.com/office/powerpoint/2010/main" val="3558482982"/>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2031150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57548" y="381000"/>
            <a:ext cx="6929252"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748145" y="1752600"/>
            <a:ext cx="7938655"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68B4299F-3A17-47A3-AA07-C75318D1F18A}" type="slidenum">
              <a:rPr lang="en-US"/>
              <a:pPr>
                <a:defRPr/>
              </a:pPr>
              <a:t>‹#›</a:t>
            </a:fld>
            <a:endParaRPr lang="en-US" dirty="0"/>
          </a:p>
        </p:txBody>
      </p:sp>
    </p:spTree>
    <p:extLst>
      <p:ext uri="{BB962C8B-B14F-4D97-AF65-F5344CB8AC3E}">
        <p14:creationId xmlns:p14="http://schemas.microsoft.com/office/powerpoint/2010/main" val="30146410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25B0C4E8-76FD-49A2-BDA3-1E2566D90353}" type="slidenum">
              <a:rPr lang="en-US"/>
              <a:pPr>
                <a:defRPr/>
              </a:pPr>
              <a:t>‹#›</a:t>
            </a:fld>
            <a:endParaRPr lang="en-US" dirty="0"/>
          </a:p>
        </p:txBody>
      </p:sp>
    </p:spTree>
    <p:extLst>
      <p:ext uri="{BB962C8B-B14F-4D97-AF65-F5344CB8AC3E}">
        <p14:creationId xmlns:p14="http://schemas.microsoft.com/office/powerpoint/2010/main" val="720665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2B6294C3-55B1-459A-BCFB-0D00A306B31E}" type="slidenum">
              <a:rPr lang="en-US"/>
              <a:pPr>
                <a:defRPr/>
              </a:pPr>
              <a:t>‹#›</a:t>
            </a:fld>
            <a:endParaRPr lang="en-US" dirty="0"/>
          </a:p>
        </p:txBody>
      </p:sp>
    </p:spTree>
    <p:extLst>
      <p:ext uri="{BB962C8B-B14F-4D97-AF65-F5344CB8AC3E}">
        <p14:creationId xmlns:p14="http://schemas.microsoft.com/office/powerpoint/2010/main" val="1936676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E3489E6D-559D-4D62-A3E7-FF7FC449B3CA}" type="slidenum">
              <a:rPr lang="en-US"/>
              <a:pPr>
                <a:defRPr/>
              </a:pPr>
              <a:t>‹#›</a:t>
            </a:fld>
            <a:endParaRPr lang="en-US" dirty="0"/>
          </a:p>
        </p:txBody>
      </p:sp>
    </p:spTree>
    <p:extLst>
      <p:ext uri="{BB962C8B-B14F-4D97-AF65-F5344CB8AC3E}">
        <p14:creationId xmlns:p14="http://schemas.microsoft.com/office/powerpoint/2010/main" val="4209653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C577F03C-074B-4A6A-B1B8-4F3E32D1F0DE}" type="slidenum">
              <a:rPr lang="en-US"/>
              <a:pPr>
                <a:defRPr/>
              </a:pPr>
              <a:t>‹#›</a:t>
            </a:fld>
            <a:endParaRPr lang="en-US" dirty="0"/>
          </a:p>
        </p:txBody>
      </p:sp>
    </p:spTree>
    <p:extLst>
      <p:ext uri="{BB962C8B-B14F-4D97-AF65-F5344CB8AC3E}">
        <p14:creationId xmlns:p14="http://schemas.microsoft.com/office/powerpoint/2010/main" val="195347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55C4A22E-F29A-4B24-BB56-47F611FE60F3}" type="slidenum">
              <a:rPr lang="en-US"/>
              <a:pPr>
                <a:defRPr/>
              </a:pPr>
              <a:t>‹#›</a:t>
            </a:fld>
            <a:endParaRPr lang="en-US" dirty="0"/>
          </a:p>
        </p:txBody>
      </p:sp>
    </p:spTree>
    <p:extLst>
      <p:ext uri="{BB962C8B-B14F-4D97-AF65-F5344CB8AC3E}">
        <p14:creationId xmlns:p14="http://schemas.microsoft.com/office/powerpoint/2010/main" val="338779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A877E488-8CE5-44C3-943C-C31496966B43}" type="slidenum">
              <a:rPr lang="en-US"/>
              <a:pPr>
                <a:defRPr/>
              </a:pPr>
              <a:t>‹#›</a:t>
            </a:fld>
            <a:endParaRPr lang="en-US" dirty="0"/>
          </a:p>
        </p:txBody>
      </p:sp>
    </p:spTree>
    <p:extLst>
      <p:ext uri="{BB962C8B-B14F-4D97-AF65-F5344CB8AC3E}">
        <p14:creationId xmlns:p14="http://schemas.microsoft.com/office/powerpoint/2010/main" val="44596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57980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fontAlgn="auto">
              <a:spcBef>
                <a:spcPts val="0"/>
              </a:spcBef>
              <a:spcAft>
                <a:spcPts val="0"/>
              </a:spcAft>
              <a:defRPr sz="1200" smtClean="0">
                <a:solidFill>
                  <a:schemeClr val="tx1">
                    <a:tint val="75000"/>
                  </a:schemeClr>
                </a:solidFill>
                <a:latin typeface="+mn-lt"/>
                <a:cs typeface="+mn-cs"/>
              </a:defRPr>
            </a:lvl1pPr>
          </a:lstStyle>
          <a:p>
            <a:pPr>
              <a:defRPr/>
            </a:pPr>
            <a:fld id="{6B76CA48-FE61-49D7-8493-3831DB1BF8E8}" type="datetime1">
              <a:rPr lang="lv-LV" smtClean="0"/>
              <a:t>2018.07.31.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3957" tIns="46979" rIns="93957" bIns="46979" rtlCol="0" anchor="ctr"/>
          <a:lstStyle>
            <a:lvl1pPr algn="r" defTabSz="939575" fontAlgn="auto">
              <a:spcBef>
                <a:spcPts val="0"/>
              </a:spcBef>
              <a:spcAft>
                <a:spcPts val="0"/>
              </a:spcAft>
              <a:defRPr sz="1200" smtClean="0">
                <a:solidFill>
                  <a:schemeClr val="tx1">
                    <a:tint val="75000"/>
                  </a:schemeClr>
                </a:solidFill>
                <a:latin typeface="+mn-lt"/>
                <a:cs typeface="+mn-cs"/>
              </a:defRPr>
            </a:lvl1pPr>
          </a:lstStyle>
          <a:p>
            <a:pPr>
              <a:defRPr/>
            </a:pPr>
            <a:fld id="{056CE025-BBBC-43DF-919F-1486471DE9E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Lst>
  <p:timing>
    <p:tnLst>
      <p:par>
        <p:cTn id="1" dur="indefinite" restart="never" nodeType="tmRoot"/>
      </p:par>
    </p:tnLst>
  </p:timing>
  <p:hf hdr="0" ftr="0"/>
  <p:txStyles>
    <p:titleStyle>
      <a:lvl1pPr algn="ctr" defTabSz="938213" rtl="0" eaLnBrk="0" fontAlgn="base" hangingPunct="0">
        <a:spcBef>
          <a:spcPct val="0"/>
        </a:spcBef>
        <a:spcAft>
          <a:spcPct val="0"/>
        </a:spcAft>
        <a:defRPr lang="en-US" altLang="lv-LV" sz="2000" b="1" kern="1200" dirty="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2000" b="1">
          <a:solidFill>
            <a:schemeClr val="tx2"/>
          </a:solidFill>
          <a:latin typeface="Verdana" pitchFamily="34" charset="0"/>
          <a:ea typeface="Verdana" pitchFamily="34" charset="0"/>
          <a:cs typeface="Verdana" pitchFamily="34" charset="0"/>
        </a:defRPr>
      </a:lvl2pPr>
      <a:lvl3pPr algn="ctr" defTabSz="938213" rtl="0" eaLnBrk="0" fontAlgn="base" hangingPunct="0">
        <a:spcBef>
          <a:spcPct val="0"/>
        </a:spcBef>
        <a:spcAft>
          <a:spcPct val="0"/>
        </a:spcAft>
        <a:defRPr sz="2000" b="1">
          <a:solidFill>
            <a:schemeClr val="tx2"/>
          </a:solidFill>
          <a:latin typeface="Verdana" pitchFamily="34" charset="0"/>
          <a:ea typeface="Verdana" pitchFamily="34" charset="0"/>
          <a:cs typeface="Verdana" pitchFamily="34" charset="0"/>
        </a:defRPr>
      </a:lvl3pPr>
      <a:lvl4pPr algn="ctr" defTabSz="938213" rtl="0" eaLnBrk="0" fontAlgn="base" hangingPunct="0">
        <a:spcBef>
          <a:spcPct val="0"/>
        </a:spcBef>
        <a:spcAft>
          <a:spcPct val="0"/>
        </a:spcAft>
        <a:defRPr sz="2000" b="1">
          <a:solidFill>
            <a:schemeClr val="tx2"/>
          </a:solidFill>
          <a:latin typeface="Verdana" pitchFamily="34" charset="0"/>
          <a:ea typeface="Verdana" pitchFamily="34" charset="0"/>
          <a:cs typeface="Verdana" pitchFamily="34" charset="0"/>
        </a:defRPr>
      </a:lvl4pPr>
      <a:lvl5pPr algn="ctr" defTabSz="938213" rtl="0" eaLnBrk="0" fontAlgn="base" hangingPunct="0">
        <a:spcBef>
          <a:spcPct val="0"/>
        </a:spcBef>
        <a:spcAft>
          <a:spcPct val="0"/>
        </a:spcAft>
        <a:defRPr sz="2000" b="1">
          <a:solidFill>
            <a:schemeClr val="tx2"/>
          </a:solidFill>
          <a:latin typeface="Verdana" pitchFamily="34" charset="0"/>
          <a:ea typeface="Verdana" pitchFamily="34" charset="0"/>
          <a:cs typeface="Verdana"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charset="0"/>
        <a:buChar char="•"/>
        <a:defRPr lang="en-US" altLang="lv-LV" sz="1600" b="1" kern="1200" dirty="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lang="en-US" altLang="lv-LV" sz="1600" kern="1200" dirty="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Verdana" pitchFamily="34" charset="0"/>
          <a:cs typeface="Verdana" pitchFamily="34" charset="0"/>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Verdana" pitchFamily="34" charset="0"/>
          <a:cs typeface="Verdana" pitchFamily="34" charset="0"/>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Verdana" pitchFamily="34" charset="0"/>
          <a:cs typeface="Verdana"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6.vid.gov.lv/VA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vid.gov.lv/lv/valsts-amatpersonam-0" TargetMode="External"/><Relationship Id="rId2" Type="http://schemas.openxmlformats.org/officeDocument/2006/relationships/hyperlink" Target="https://www.vid.gov.lv/default.aspx?tabid=11&amp;id=6537&amp;hl=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051958"/>
            <a:ext cx="7772400" cy="1413680"/>
          </a:xfrm>
        </p:spPr>
        <p:txBody>
          <a:bodyPr>
            <a:normAutofit/>
          </a:bodyPr>
          <a:lstStyle/>
          <a:p>
            <a:r>
              <a:rPr lang="lv-LV" altLang="lv-LV" sz="2800" dirty="0">
                <a:solidFill>
                  <a:srgbClr val="1F497D"/>
                </a:solidFill>
              </a:rPr>
              <a:t>Valsts amatpersonas deklarācijas </a:t>
            </a:r>
            <a:br>
              <a:rPr lang="lv-LV" altLang="lv-LV" sz="2800" dirty="0">
                <a:solidFill>
                  <a:srgbClr val="1F497D"/>
                </a:solidFill>
              </a:rPr>
            </a:br>
            <a:r>
              <a:rPr lang="lv-LV" altLang="lv-LV" sz="2800" dirty="0">
                <a:solidFill>
                  <a:srgbClr val="1F497D"/>
                </a:solidFill>
              </a:rPr>
              <a:t>aizpildīšanas un iesniegšanas kārtība</a:t>
            </a:r>
            <a:endParaRPr lang="lv-LV" sz="4000" dirty="0" smtClean="0"/>
          </a:p>
        </p:txBody>
      </p:sp>
      <p:sp>
        <p:nvSpPr>
          <p:cNvPr id="11267" name="Text Placeholder 2"/>
          <p:cNvSpPr>
            <a:spLocks noGrp="1"/>
          </p:cNvSpPr>
          <p:nvPr>
            <p:ph type="body" sz="quarter" idx="10"/>
          </p:nvPr>
        </p:nvSpPr>
        <p:spPr/>
        <p:txBody>
          <a:bodyPr/>
          <a:lstStyle/>
          <a:p>
            <a:pPr lvl="0" algn="r"/>
            <a:r>
              <a:rPr lang="lv-LV" altLang="lv-LV" dirty="0">
                <a:solidFill>
                  <a:srgbClr val="1F497D"/>
                </a:solidFill>
              </a:rPr>
              <a:t>VID Nodokļu pārvaldes </a:t>
            </a:r>
          </a:p>
          <a:p>
            <a:pPr lvl="0" algn="r"/>
            <a:r>
              <a:rPr lang="lv-LV" altLang="lv-LV" dirty="0">
                <a:solidFill>
                  <a:srgbClr val="1F497D"/>
                </a:solidFill>
              </a:rPr>
              <a:t>Valsts amatpersonu datu</a:t>
            </a:r>
          </a:p>
          <a:p>
            <a:pPr lvl="0" algn="r"/>
            <a:r>
              <a:rPr lang="lv-LV" altLang="lv-LV" dirty="0">
                <a:solidFill>
                  <a:srgbClr val="1F497D"/>
                </a:solidFill>
              </a:rPr>
              <a:t> administrēšanas daļa</a:t>
            </a:r>
          </a:p>
          <a:p>
            <a:endParaRPr lang="lv-LV"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69423" y="381000"/>
            <a:ext cx="6917377" cy="1036638"/>
          </a:xfrm>
        </p:spPr>
        <p:txBody>
          <a:bodyPr anchor="ctr" anchorCtr="0">
            <a:normAutofit/>
          </a:bodyPr>
          <a:lstStyle/>
          <a:p>
            <a:pPr algn="ctr"/>
            <a:r>
              <a:rPr lang="lv-LV" altLang="lv-LV" dirty="0">
                <a:solidFill>
                  <a:srgbClr val="1F497D"/>
                </a:solidFill>
              </a:rPr>
              <a:t>Deklarācijās norādāmā informācija</a:t>
            </a:r>
            <a:endParaRPr lang="lv-LV" sz="2800" dirty="0" smtClean="0"/>
          </a:p>
        </p:txBody>
      </p:sp>
      <p:sp>
        <p:nvSpPr>
          <p:cNvPr id="6" name="Slide Number Placeholder 5"/>
          <p:cNvSpPr>
            <a:spLocks noGrp="1"/>
          </p:cNvSpPr>
          <p:nvPr>
            <p:ph type="sldNum" sz="quarter" idx="13"/>
          </p:nvPr>
        </p:nvSpPr>
        <p:spPr>
          <a:xfrm>
            <a:off x="8352064" y="6324600"/>
            <a:ext cx="487136" cy="304800"/>
          </a:xfrm>
        </p:spPr>
        <p:txBody>
          <a:bodyPr/>
          <a:lstStyle/>
          <a:p>
            <a:pPr>
              <a:defRPr/>
            </a:pPr>
            <a:fld id="{7C8452CC-E07E-43D1-A139-BFED9EFC384E}" type="slidenum">
              <a:rPr lang="en-US" smtClean="0">
                <a:solidFill>
                  <a:prstClr val="black">
                    <a:tint val="75000"/>
                  </a:prstClr>
                </a:solidFill>
              </a:rPr>
              <a:pPr>
                <a:defRPr/>
              </a:pPr>
              <a:t>10</a:t>
            </a:fld>
            <a:endParaRPr lang="en-US" dirty="0">
              <a:solidFill>
                <a:prstClr val="black">
                  <a:tint val="75000"/>
                </a:prstClr>
              </a:solidFill>
            </a:endParaRPr>
          </a:p>
        </p:txBody>
      </p:sp>
      <p:sp>
        <p:nvSpPr>
          <p:cNvPr id="3" name="Content Placeholder 2"/>
          <p:cNvSpPr>
            <a:spLocks noGrp="1"/>
          </p:cNvSpPr>
          <p:nvPr>
            <p:ph idx="1"/>
          </p:nvPr>
        </p:nvSpPr>
        <p:spPr>
          <a:xfrm>
            <a:off x="1795895" y="1308848"/>
            <a:ext cx="6890905" cy="3406588"/>
          </a:xfrm>
        </p:spPr>
        <p:txBody>
          <a:bodyPr>
            <a:normAutofit/>
          </a:bodyPr>
          <a:lstStyle/>
          <a:p>
            <a:pPr lvl="0" algn="just" eaLnBrk="1" hangingPunct="1">
              <a:spcBef>
                <a:spcPts val="0"/>
              </a:spcBef>
            </a:pPr>
            <a:r>
              <a:rPr lang="lv-LV" altLang="lv-LV" sz="1600" u="sng" dirty="0">
                <a:solidFill>
                  <a:srgbClr val="1F497D"/>
                </a:solidFill>
                <a:ea typeface="+mn-ea"/>
                <a:cs typeface="Arial" charset="0"/>
              </a:rPr>
              <a:t>1.punkts</a:t>
            </a:r>
            <a:r>
              <a:rPr lang="lv-LV" altLang="lv-LV" sz="1600" b="0" dirty="0">
                <a:solidFill>
                  <a:srgbClr val="1F497D"/>
                </a:solidFill>
                <a:ea typeface="+mn-ea"/>
                <a:cs typeface="Arial" charset="0"/>
              </a:rPr>
              <a:t> - </a:t>
            </a:r>
            <a:r>
              <a:rPr lang="lv-LV" altLang="lv-LV" sz="1400" b="0" dirty="0">
                <a:solidFill>
                  <a:srgbClr val="1F497D"/>
                </a:solidFill>
                <a:ea typeface="+mn-ea"/>
                <a:cs typeface="Arial" charset="0"/>
              </a:rPr>
              <a:t>norāda savu vārdu, uzvārdu, kā arī </a:t>
            </a:r>
            <a:r>
              <a:rPr lang="lv-LV" sz="1400" b="0" dirty="0">
                <a:solidFill>
                  <a:srgbClr val="1F497D"/>
                </a:solidFill>
                <a:ea typeface="+mn-ea"/>
                <a:cs typeface="Arial" charset="0"/>
              </a:rPr>
              <a:t>valsts amatpersonas darbavietas vai valsts amatpersonu saraksta iesniedzējas institūcijas nosaukumu</a:t>
            </a:r>
            <a:r>
              <a:rPr lang="lv-LV" altLang="lv-LV" sz="1400" b="0" dirty="0">
                <a:solidFill>
                  <a:srgbClr val="1F497D"/>
                </a:solidFill>
                <a:ea typeface="+mn-ea"/>
                <a:cs typeface="Arial" charset="0"/>
              </a:rPr>
              <a:t> un </a:t>
            </a:r>
            <a:r>
              <a:rPr lang="lv-LV" altLang="lv-LV" sz="1400" dirty="0">
                <a:solidFill>
                  <a:srgbClr val="1F497D"/>
                </a:solidFill>
                <a:ea typeface="+mn-ea"/>
                <a:cs typeface="Arial" charset="0"/>
              </a:rPr>
              <a:t>valsts amatpersonas </a:t>
            </a:r>
            <a:r>
              <a:rPr lang="lv-LV" altLang="lv-LV" sz="1400" dirty="0" smtClean="0">
                <a:solidFill>
                  <a:srgbClr val="1F497D"/>
                </a:solidFill>
                <a:ea typeface="+mn-ea"/>
                <a:cs typeface="Arial" charset="0"/>
              </a:rPr>
              <a:t>amata nosaukumu</a:t>
            </a:r>
            <a:endParaRPr lang="lv-LV" altLang="lv-LV" sz="1600" dirty="0" smtClean="0">
              <a:solidFill>
                <a:srgbClr val="1F497D"/>
              </a:solidFill>
              <a:ea typeface="+mn-ea"/>
              <a:cs typeface="Arial" charset="0"/>
            </a:endParaRPr>
          </a:p>
          <a:p>
            <a:pPr lvl="0" algn="just" eaLnBrk="1" hangingPunct="1">
              <a:spcBef>
                <a:spcPts val="0"/>
              </a:spcBef>
            </a:pPr>
            <a:r>
              <a:rPr lang="lv-LV" altLang="lv-LV" sz="1100" b="0" dirty="0" smtClean="0">
                <a:solidFill>
                  <a:srgbClr val="1F497D"/>
                </a:solidFill>
              </a:rPr>
              <a:t>        </a:t>
            </a:r>
          </a:p>
          <a:p>
            <a:pPr lvl="0" algn="just" eaLnBrk="1" hangingPunct="1">
              <a:spcBef>
                <a:spcPts val="0"/>
              </a:spcBef>
            </a:pPr>
            <a:r>
              <a:rPr lang="lv-LV" altLang="lv-LV" sz="1100" b="0" dirty="0" smtClean="0">
                <a:solidFill>
                  <a:srgbClr val="1F497D"/>
                </a:solidFill>
              </a:rPr>
              <a:t>        nospiež hipersaiti - </a:t>
            </a:r>
            <a:r>
              <a:rPr lang="lv-LV" altLang="lv-LV" sz="1100" i="1" dirty="0" smtClean="0">
                <a:solidFill>
                  <a:srgbClr val="1F497D"/>
                </a:solidFill>
              </a:rPr>
              <a:t>Pieprasīt darba vietas datus </a:t>
            </a:r>
            <a:r>
              <a:rPr lang="lv-LV" altLang="lv-LV" sz="1100" i="1" dirty="0">
                <a:solidFill>
                  <a:srgbClr val="1F497D"/>
                </a:solidFill>
              </a:rPr>
              <a:t>no valsts </a:t>
            </a:r>
            <a:r>
              <a:rPr lang="lv-LV" altLang="lv-LV" sz="1100" i="1" dirty="0" smtClean="0">
                <a:solidFill>
                  <a:srgbClr val="1F497D"/>
                </a:solidFill>
              </a:rPr>
              <a:t>reģistriem.</a:t>
            </a:r>
          </a:p>
          <a:p>
            <a:pPr lvl="0" algn="just" eaLnBrk="1" hangingPunct="1">
              <a:spcBef>
                <a:spcPts val="0"/>
              </a:spcBef>
            </a:pPr>
            <a:endParaRPr lang="lv-LV" altLang="lv-LV" sz="1100" i="1" dirty="0">
              <a:solidFill>
                <a:srgbClr val="1F497D"/>
              </a:solidFill>
            </a:endParaRPr>
          </a:p>
          <a:p>
            <a:pPr lvl="0" algn="just" eaLnBrk="1" hangingPunct="1">
              <a:spcBef>
                <a:spcPts val="0"/>
              </a:spcBef>
            </a:pPr>
            <a:r>
              <a:rPr lang="lv-LV" altLang="lv-LV" sz="1100" b="0" dirty="0" smtClean="0">
                <a:solidFill>
                  <a:srgbClr val="1F497D"/>
                </a:solidFill>
              </a:rPr>
              <a:t>        informācija norādāma</a:t>
            </a:r>
            <a:r>
              <a:rPr lang="lv-LV" altLang="lv-LV" sz="1100" b="0" dirty="0">
                <a:solidFill>
                  <a:srgbClr val="1F497D"/>
                </a:solidFill>
              </a:rPr>
              <a:t>, </a:t>
            </a:r>
            <a:r>
              <a:rPr lang="lv-LV" altLang="lv-LV" sz="1100" b="0" dirty="0" smtClean="0">
                <a:solidFill>
                  <a:srgbClr val="1F497D"/>
                </a:solidFill>
              </a:rPr>
              <a:t>kas ir aktuāla 31.12.</a:t>
            </a:r>
          </a:p>
          <a:p>
            <a:pPr lvl="0" algn="just" eaLnBrk="1" hangingPunct="1">
              <a:spcBef>
                <a:spcPts val="0"/>
              </a:spcBef>
            </a:pPr>
            <a:endParaRPr lang="lv-LV" altLang="lv-LV" sz="1100" i="1" dirty="0" smtClean="0">
              <a:solidFill>
                <a:srgbClr val="1F497D"/>
              </a:solidFill>
            </a:endParaRPr>
          </a:p>
          <a:p>
            <a:pPr lvl="0" algn="just" eaLnBrk="1" hangingPunct="1">
              <a:spcBef>
                <a:spcPts val="0"/>
              </a:spcBef>
            </a:pPr>
            <a:r>
              <a:rPr lang="lv-LV" altLang="lv-LV" sz="1100" dirty="0" smtClean="0">
                <a:solidFill>
                  <a:srgbClr val="1F497D"/>
                </a:solidFill>
              </a:rPr>
              <a:t> </a:t>
            </a:r>
            <a:r>
              <a:rPr lang="lv-LV" altLang="lv-LV" sz="1100" u="sng" dirty="0" smtClean="0">
                <a:solidFill>
                  <a:srgbClr val="1F497D"/>
                </a:solidFill>
              </a:rPr>
              <a:t>Biežāk pieļautā kļūda :</a:t>
            </a:r>
          </a:p>
          <a:p>
            <a:pPr lvl="0" algn="just" eaLnBrk="1" hangingPunct="1">
              <a:spcBef>
                <a:spcPts val="0"/>
              </a:spcBef>
            </a:pPr>
            <a:endParaRPr lang="lv-LV" altLang="lv-LV" sz="1100" i="1" u="sng" dirty="0" smtClean="0">
              <a:solidFill>
                <a:srgbClr val="1F497D"/>
              </a:solidFill>
            </a:endParaRPr>
          </a:p>
          <a:p>
            <a:pPr marL="342900" lvl="0" indent="-342900">
              <a:spcBef>
                <a:spcPts val="0"/>
              </a:spcBef>
              <a:spcAft>
                <a:spcPts val="0"/>
              </a:spcAft>
              <a:buFont typeface="Arial" panose="020B0604020202020204" pitchFamily="34" charset="0"/>
              <a:buChar char="•"/>
              <a:defRPr/>
            </a:pPr>
            <a:r>
              <a:rPr lang="lv-LV" altLang="lv-LV" sz="1300" b="0" dirty="0">
                <a:solidFill>
                  <a:srgbClr val="1F497D"/>
                </a:solidFill>
              </a:rPr>
              <a:t>kā valsts amatpersonas amatu norāda pamatdarba amatu, kurš nav valsts amatpersonas amats</a:t>
            </a:r>
            <a:r>
              <a:rPr lang="lv-LV" altLang="lv-LV" sz="1100" b="0" dirty="0">
                <a:solidFill>
                  <a:srgbClr val="1F497D"/>
                </a:solidFill>
              </a:rPr>
              <a:t>, </a:t>
            </a:r>
            <a:r>
              <a:rPr lang="lv-LV" altLang="lv-LV" sz="1100" b="0" i="1" u="sng" dirty="0">
                <a:solidFill>
                  <a:srgbClr val="1F497D"/>
                </a:solidFill>
              </a:rPr>
              <a:t>piemēram,</a:t>
            </a:r>
            <a:r>
              <a:rPr lang="lv-LV" altLang="lv-LV" sz="1100" b="0" dirty="0">
                <a:solidFill>
                  <a:srgbClr val="1F497D"/>
                </a:solidFill>
              </a:rPr>
              <a:t> </a:t>
            </a:r>
            <a:r>
              <a:rPr lang="lv-LV" altLang="lv-LV" sz="1300" b="0" dirty="0">
                <a:solidFill>
                  <a:srgbClr val="1F497D"/>
                </a:solidFill>
              </a:rPr>
              <a:t>skolotājs, IT speciālists u.c. …”, </a:t>
            </a:r>
            <a:r>
              <a:rPr lang="lv-LV" altLang="lv-LV" sz="1300" b="0" dirty="0" smtClean="0">
                <a:solidFill>
                  <a:srgbClr val="1F497D"/>
                </a:solidFill>
              </a:rPr>
              <a:t>kaut gan </a:t>
            </a:r>
            <a:r>
              <a:rPr lang="lv-LV" altLang="lv-LV" sz="1300" b="0" dirty="0">
                <a:solidFill>
                  <a:srgbClr val="1F497D"/>
                </a:solidFill>
              </a:rPr>
              <a:t>faktiski ir valsts amatpersona - kā publiskā iepirkuma komisijas loceklis (1.punkts), </a:t>
            </a:r>
          </a:p>
          <a:p>
            <a:pPr lvl="0" algn="just" eaLnBrk="1" hangingPunct="1">
              <a:spcBef>
                <a:spcPts val="0"/>
              </a:spcBef>
            </a:pPr>
            <a:endParaRPr lang="lv-LV" altLang="lv-LV" sz="1600" b="0" dirty="0">
              <a:solidFill>
                <a:srgbClr val="1F497D"/>
              </a:solidFill>
              <a:ea typeface="+mn-ea"/>
              <a:cs typeface="Arial" charset="0"/>
            </a:endParaRPr>
          </a:p>
        </p:txBody>
      </p:sp>
      <p:pic>
        <p:nvPicPr>
          <p:cNvPr id="31746" name="Picture 2" descr="D:\Users\NP000159\Desktop\viss\Prezentācijas\prezentācijai\Deklarācijas iesniedzeja dat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195" y="1541929"/>
            <a:ext cx="1047750" cy="1095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fld id="{5AA523BC-54AA-4792-8DFA-DA4D1855E7C1}" type="datetime1">
              <a:rPr lang="lv-LV" smtClean="0"/>
              <a:t>2018.07.31.</a:t>
            </a:fld>
            <a:endParaRPr lang="lv-LV" dirty="0"/>
          </a:p>
        </p:txBody>
      </p:sp>
    </p:spTree>
    <p:extLst>
      <p:ext uri="{BB962C8B-B14F-4D97-AF65-F5344CB8AC3E}">
        <p14:creationId xmlns:p14="http://schemas.microsoft.com/office/powerpoint/2010/main" val="2455142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Deklarācijās norādāmā informācija</a:t>
            </a:r>
          </a:p>
        </p:txBody>
      </p:sp>
      <p:sp>
        <p:nvSpPr>
          <p:cNvPr id="3" name="Content Placeholder 2"/>
          <p:cNvSpPr>
            <a:spLocks noGrp="1"/>
          </p:cNvSpPr>
          <p:nvPr>
            <p:ph idx="1"/>
          </p:nvPr>
        </p:nvSpPr>
        <p:spPr>
          <a:xfrm>
            <a:off x="1622612" y="1752600"/>
            <a:ext cx="7064188" cy="4373573"/>
          </a:xfrm>
        </p:spPr>
        <p:txBody>
          <a:bodyPr/>
          <a:lstStyle/>
          <a:p>
            <a:pPr lvl="0" algn="just">
              <a:spcBef>
                <a:spcPts val="0"/>
              </a:spcBef>
            </a:pPr>
            <a:r>
              <a:rPr lang="lv-LV" altLang="lv-LV" sz="1600" u="sng" dirty="0">
                <a:solidFill>
                  <a:srgbClr val="1F497D"/>
                </a:solidFill>
              </a:rPr>
              <a:t>2.punkts</a:t>
            </a:r>
            <a:r>
              <a:rPr lang="lv-LV" altLang="lv-LV" sz="1600" b="0" dirty="0">
                <a:solidFill>
                  <a:srgbClr val="1F497D"/>
                </a:solidFill>
              </a:rPr>
              <a:t> – </a:t>
            </a:r>
            <a:r>
              <a:rPr lang="lv-LV" altLang="lv-LV" sz="1400" b="0" dirty="0">
                <a:solidFill>
                  <a:srgbClr val="1F497D"/>
                </a:solidFill>
              </a:rPr>
              <a:t>norāda informāciju par </a:t>
            </a:r>
            <a:r>
              <a:rPr lang="lv-LV" altLang="lv-LV" sz="1400" dirty="0">
                <a:solidFill>
                  <a:srgbClr val="1F497D"/>
                </a:solidFill>
              </a:rPr>
              <a:t>citiem amatiem </a:t>
            </a:r>
            <a:r>
              <a:rPr lang="lv-LV" altLang="lv-LV" sz="1400" b="0" dirty="0">
                <a:solidFill>
                  <a:srgbClr val="1F497D"/>
                </a:solidFill>
              </a:rPr>
              <a:t>un </a:t>
            </a:r>
            <a:r>
              <a:rPr lang="lv-LV" altLang="lv-LV" sz="1400" dirty="0">
                <a:solidFill>
                  <a:srgbClr val="1F497D"/>
                </a:solidFill>
              </a:rPr>
              <a:t>citiem darbiem</a:t>
            </a:r>
            <a:r>
              <a:rPr lang="lv-LV" altLang="lv-LV" sz="1400" b="0" dirty="0">
                <a:solidFill>
                  <a:srgbClr val="1F497D"/>
                </a:solidFill>
              </a:rPr>
              <a:t>, ko valsts amatpersona ieņem </a:t>
            </a:r>
            <a:r>
              <a:rPr lang="lv-LV" altLang="lv-LV" sz="1400" dirty="0">
                <a:solidFill>
                  <a:srgbClr val="1F497D"/>
                </a:solidFill>
              </a:rPr>
              <a:t>papildus valsts amatpersonas amatam</a:t>
            </a:r>
            <a:r>
              <a:rPr lang="lv-LV" altLang="lv-LV" sz="1400" b="0" dirty="0">
                <a:solidFill>
                  <a:srgbClr val="1F497D"/>
                </a:solidFill>
              </a:rPr>
              <a:t>, kā arī par uzņēmuma līgumiem vai pilnvarojumiem, kurus tā veic vai kuros noteiktās saistības pilda.</a:t>
            </a:r>
          </a:p>
          <a:p>
            <a:pPr lvl="0" algn="just">
              <a:spcBef>
                <a:spcPts val="0"/>
              </a:spcBef>
            </a:pPr>
            <a:r>
              <a:rPr lang="lv-LV" altLang="lv-LV" sz="1400" b="0" dirty="0">
                <a:solidFill>
                  <a:srgbClr val="1F497D"/>
                </a:solidFill>
              </a:rPr>
              <a:t>Norāda amata nosaukumu, darbus, uzņēmuma līgumus un pilnvarojumus, juridisko personu identifikācijas datus.</a:t>
            </a:r>
          </a:p>
          <a:p>
            <a:pPr lvl="0" algn="just">
              <a:spcBef>
                <a:spcPts val="0"/>
              </a:spcBef>
            </a:pPr>
            <a:r>
              <a:rPr lang="lv-LV" altLang="lv-LV" sz="1400" b="0" dirty="0">
                <a:solidFill>
                  <a:srgbClr val="1F497D"/>
                </a:solidFill>
              </a:rPr>
              <a:t>Sniedzamas ziņas arī par amatiem biedrībās, nodibinājumos, politiskajās un reliģiskajās organizācijās un arodbiedrībās</a:t>
            </a:r>
            <a:r>
              <a:rPr lang="lv-LV" altLang="lv-LV" sz="1400" b="0" dirty="0" smtClean="0">
                <a:solidFill>
                  <a:srgbClr val="1F497D"/>
                </a:solidFill>
              </a:rPr>
              <a:t>.</a:t>
            </a:r>
          </a:p>
          <a:p>
            <a:pPr lvl="0" algn="just">
              <a:spcBef>
                <a:spcPts val="0"/>
              </a:spcBef>
            </a:pPr>
            <a:endParaRPr lang="lv-LV" altLang="lv-LV" sz="1100" b="0" dirty="0">
              <a:solidFill>
                <a:srgbClr val="1F497D"/>
              </a:solidFill>
            </a:endParaRPr>
          </a:p>
          <a:p>
            <a:pPr lvl="0"/>
            <a:r>
              <a:rPr lang="lv-LV" altLang="lv-LV" sz="1100" b="0" dirty="0">
                <a:solidFill>
                  <a:srgbClr val="1F497D"/>
                </a:solidFill>
              </a:rPr>
              <a:t>     nospiež hipersaiti </a:t>
            </a:r>
            <a:r>
              <a:rPr lang="lv-LV" altLang="lv-LV" sz="1100" i="1" dirty="0">
                <a:solidFill>
                  <a:srgbClr val="1F497D"/>
                </a:solidFill>
              </a:rPr>
              <a:t>Pieprasīt papildus ieņemamo amatu datus no valsts reģistriem.</a:t>
            </a:r>
            <a:endParaRPr lang="lv-LV" altLang="lv-LV" dirty="0">
              <a:solidFill>
                <a:srgbClr val="1F497D"/>
              </a:solidFill>
            </a:endParaRPr>
          </a:p>
          <a:p>
            <a:pPr lvl="0" algn="just" eaLnBrk="1" hangingPunct="1">
              <a:spcBef>
                <a:spcPts val="0"/>
              </a:spcBef>
            </a:pPr>
            <a:r>
              <a:rPr lang="lv-LV" altLang="lv-LV" dirty="0" smtClean="0"/>
              <a:t>   </a:t>
            </a:r>
            <a:r>
              <a:rPr lang="lv-LV" altLang="lv-LV" sz="1100" b="0" dirty="0" smtClean="0">
                <a:solidFill>
                  <a:srgbClr val="1F497D"/>
                </a:solidFill>
              </a:rPr>
              <a:t>informācija </a:t>
            </a:r>
            <a:r>
              <a:rPr lang="lv-LV" altLang="lv-LV" sz="1100" b="0" dirty="0">
                <a:solidFill>
                  <a:srgbClr val="1F497D"/>
                </a:solidFill>
              </a:rPr>
              <a:t>norādāma </a:t>
            </a:r>
            <a:r>
              <a:rPr lang="lv-LV" altLang="lv-LV" sz="1100" b="0" dirty="0" smtClean="0">
                <a:solidFill>
                  <a:srgbClr val="1F497D"/>
                </a:solidFill>
              </a:rPr>
              <a:t>par visu pārskata periodu</a:t>
            </a:r>
            <a:endParaRPr lang="lv-LV" altLang="lv-LV" sz="1100" b="0" dirty="0">
              <a:solidFill>
                <a:srgbClr val="1F497D"/>
              </a:solidFill>
            </a:endParaRPr>
          </a:p>
          <a:p>
            <a:endParaRPr lang="lv-LV" dirty="0"/>
          </a:p>
        </p:txBody>
      </p:sp>
      <p:sp>
        <p:nvSpPr>
          <p:cNvPr id="4" name="Text Placeholder 3"/>
          <p:cNvSpPr>
            <a:spLocks noGrp="1"/>
          </p:cNvSpPr>
          <p:nvPr>
            <p:ph type="body" sz="quarter" idx="10"/>
          </p:nvPr>
        </p:nvSpPr>
        <p:spPr/>
        <p:txBody>
          <a:bodyPr/>
          <a:lstStyle/>
          <a:p>
            <a:fld id="{B0CAEEFC-8190-46C0-A9B6-3D9E662F6EFB}" type="datetime1">
              <a:rPr lang="lv-LV" smtClean="0"/>
              <a:t>2018.07.31.</a:t>
            </a:fld>
            <a:endParaRPr lang="lv-LV" dirty="0"/>
          </a:p>
        </p:txBody>
      </p:sp>
      <p:sp>
        <p:nvSpPr>
          <p:cNvPr id="6" name="Slide Number Placeholder 5"/>
          <p:cNvSpPr>
            <a:spLocks noGrp="1"/>
          </p:cNvSpPr>
          <p:nvPr>
            <p:ph type="sldNum" sz="quarter" idx="13"/>
          </p:nvPr>
        </p:nvSpPr>
        <p:spPr>
          <a:xfrm>
            <a:off x="8221436" y="6324600"/>
            <a:ext cx="617764" cy="304800"/>
          </a:xfrm>
        </p:spPr>
        <p:txBody>
          <a:bodyPr/>
          <a:lstStyle/>
          <a:p>
            <a:pPr>
              <a:defRPr/>
            </a:pPr>
            <a:fld id="{68B4299F-3A17-47A3-AA07-C75318D1F18A}" type="slidenum">
              <a:rPr lang="en-US" smtClean="0"/>
              <a:pPr>
                <a:defRPr/>
              </a:pPr>
              <a:t>11</a:t>
            </a:fld>
            <a:endParaRPr lang="en-US" dirty="0"/>
          </a:p>
        </p:txBody>
      </p:sp>
      <p:pic>
        <p:nvPicPr>
          <p:cNvPr id="7" name="Picture 6"/>
          <p:cNvPicPr>
            <a:picLocks noChangeAspect="1"/>
          </p:cNvPicPr>
          <p:nvPr/>
        </p:nvPicPr>
        <p:blipFill>
          <a:blip r:embed="rId2"/>
          <a:stretch>
            <a:fillRect/>
          </a:stretch>
        </p:blipFill>
        <p:spPr>
          <a:xfrm>
            <a:off x="359216" y="1801227"/>
            <a:ext cx="1263396" cy="1330678"/>
          </a:xfrm>
          <a:prstGeom prst="rect">
            <a:avLst/>
          </a:prstGeom>
        </p:spPr>
      </p:pic>
    </p:spTree>
    <p:extLst>
      <p:ext uri="{BB962C8B-B14F-4D97-AF65-F5344CB8AC3E}">
        <p14:creationId xmlns:p14="http://schemas.microsoft.com/office/powerpoint/2010/main" val="1547931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69423" y="381000"/>
            <a:ext cx="6917377" cy="1036638"/>
          </a:xfrm>
        </p:spPr>
        <p:txBody>
          <a:bodyPr anchor="ctr" anchorCtr="0">
            <a:normAutofit/>
          </a:bodyPr>
          <a:lstStyle/>
          <a:p>
            <a:pPr algn="ctr"/>
            <a:r>
              <a:rPr lang="lv-LV" altLang="lv-LV" dirty="0">
                <a:solidFill>
                  <a:srgbClr val="1F497D"/>
                </a:solidFill>
              </a:rPr>
              <a:t>Deklarācijās norādāmā informācija</a:t>
            </a:r>
            <a:endParaRPr lang="lv-LV" sz="2800" dirty="0" smtClean="0"/>
          </a:p>
        </p:txBody>
      </p:sp>
      <p:sp>
        <p:nvSpPr>
          <p:cNvPr id="12291" name="Content Placeholder 2"/>
          <p:cNvSpPr>
            <a:spLocks noGrp="1"/>
          </p:cNvSpPr>
          <p:nvPr>
            <p:ph idx="1"/>
          </p:nvPr>
        </p:nvSpPr>
        <p:spPr>
          <a:xfrm>
            <a:off x="2090057" y="1555668"/>
            <a:ext cx="6596743" cy="4570495"/>
          </a:xfrm>
        </p:spPr>
        <p:txBody>
          <a:bodyPr>
            <a:normAutofit fontScale="55000" lnSpcReduction="20000"/>
          </a:bodyPr>
          <a:lstStyle/>
          <a:p>
            <a:pPr lvl="0" algn="just" eaLnBrk="1" hangingPunct="1">
              <a:lnSpc>
                <a:spcPct val="120000"/>
              </a:lnSpc>
              <a:spcBef>
                <a:spcPts val="0"/>
              </a:spcBef>
            </a:pPr>
            <a:r>
              <a:rPr lang="lv-LV" altLang="lv-LV" sz="2300" u="sng" dirty="0">
                <a:solidFill>
                  <a:srgbClr val="1F497D"/>
                </a:solidFill>
                <a:ea typeface="+mn-ea"/>
                <a:cs typeface="Arial" charset="0"/>
              </a:rPr>
              <a:t>3.punkts</a:t>
            </a:r>
            <a:r>
              <a:rPr lang="lv-LV" altLang="lv-LV" sz="2300" b="0" dirty="0">
                <a:solidFill>
                  <a:srgbClr val="1F497D"/>
                </a:solidFill>
                <a:ea typeface="+mn-ea"/>
                <a:cs typeface="Arial" charset="0"/>
              </a:rPr>
              <a:t> – </a:t>
            </a:r>
            <a:r>
              <a:rPr lang="lv-LV" altLang="lv-LV" sz="2300" b="0" dirty="0" smtClean="0">
                <a:solidFill>
                  <a:srgbClr val="1F497D"/>
                </a:solidFill>
                <a:ea typeface="+mn-ea"/>
                <a:cs typeface="Arial" charset="0"/>
              </a:rPr>
              <a:t>norāda informāciju par nekustamo īpašumu, tā veidu </a:t>
            </a:r>
            <a:r>
              <a:rPr lang="lv-LV" altLang="lv-LV" sz="2300" b="0" dirty="0">
                <a:solidFill>
                  <a:srgbClr val="1F497D"/>
                </a:solidFill>
                <a:ea typeface="+mn-ea"/>
                <a:cs typeface="Arial" charset="0"/>
              </a:rPr>
              <a:t>un atrašanās vietu (valsts, pilsēta/apdzīvota vieta) un īpašuma adresi, kā arī atzīmi par to, vai nekustamais īpašums ir īpašumā, kopīpašumā, lietošanā vai valdījumā</a:t>
            </a:r>
            <a:r>
              <a:rPr lang="lv-LV" altLang="lv-LV" sz="2300" b="0" dirty="0" smtClean="0">
                <a:solidFill>
                  <a:srgbClr val="1F497D"/>
                </a:solidFill>
                <a:ea typeface="+mn-ea"/>
                <a:cs typeface="Arial" charset="0"/>
              </a:rPr>
              <a:t>.</a:t>
            </a:r>
          </a:p>
          <a:p>
            <a:pPr lvl="0" algn="just" eaLnBrk="1" hangingPunct="1">
              <a:lnSpc>
                <a:spcPct val="120000"/>
              </a:lnSpc>
              <a:spcBef>
                <a:spcPts val="0"/>
              </a:spcBef>
            </a:pPr>
            <a:endParaRPr lang="lv-LV" altLang="lv-LV" sz="2300" b="0" dirty="0" smtClean="0">
              <a:solidFill>
                <a:srgbClr val="1F497D"/>
              </a:solidFill>
              <a:ea typeface="+mn-ea"/>
              <a:cs typeface="Arial" charset="0"/>
            </a:endParaRPr>
          </a:p>
          <a:p>
            <a:pPr lvl="0" algn="just">
              <a:lnSpc>
                <a:spcPct val="120000"/>
              </a:lnSpc>
              <a:spcBef>
                <a:spcPts val="0"/>
              </a:spcBef>
            </a:pPr>
            <a:r>
              <a:rPr lang="lv-LV" altLang="lv-LV" sz="1800" b="0" dirty="0" smtClean="0">
                <a:solidFill>
                  <a:srgbClr val="1F497D"/>
                </a:solidFill>
              </a:rPr>
              <a:t>   </a:t>
            </a:r>
            <a:r>
              <a:rPr lang="lv-LV" altLang="lv-LV" b="0" dirty="0" smtClean="0">
                <a:solidFill>
                  <a:srgbClr val="1F497D"/>
                </a:solidFill>
              </a:rPr>
              <a:t>nospiež hipersaiti </a:t>
            </a:r>
            <a:r>
              <a:rPr lang="lv-LV" altLang="lv-LV" i="1" dirty="0" smtClean="0">
                <a:solidFill>
                  <a:srgbClr val="1F497D"/>
                </a:solidFill>
              </a:rPr>
              <a:t>Pieprasīt nekustamo īpašumu datus no valsts reģistriem</a:t>
            </a:r>
            <a:r>
              <a:rPr lang="lv-LV" altLang="lv-LV" sz="1800" i="1" dirty="0" smtClean="0">
                <a:solidFill>
                  <a:srgbClr val="1F497D"/>
                </a:solidFill>
              </a:rPr>
              <a:t>.</a:t>
            </a:r>
          </a:p>
          <a:p>
            <a:pPr algn="just">
              <a:lnSpc>
                <a:spcPct val="120000"/>
              </a:lnSpc>
              <a:spcBef>
                <a:spcPts val="0"/>
              </a:spcBef>
            </a:pPr>
            <a:r>
              <a:rPr lang="lv-LV" altLang="lv-LV" b="0" dirty="0" smtClean="0">
                <a:solidFill>
                  <a:srgbClr val="1F497D"/>
                </a:solidFill>
              </a:rPr>
              <a:t>   informācija </a:t>
            </a:r>
            <a:r>
              <a:rPr lang="lv-LV" altLang="lv-LV" b="0" dirty="0">
                <a:solidFill>
                  <a:srgbClr val="1F497D"/>
                </a:solidFill>
              </a:rPr>
              <a:t>norādāma, kas ir aktuāla 31.12</a:t>
            </a:r>
            <a:r>
              <a:rPr lang="lv-LV" altLang="lv-LV" b="0" dirty="0" smtClean="0">
                <a:solidFill>
                  <a:srgbClr val="1F497D"/>
                </a:solidFill>
              </a:rPr>
              <a:t>.</a:t>
            </a:r>
          </a:p>
          <a:p>
            <a:pPr algn="just">
              <a:lnSpc>
                <a:spcPct val="120000"/>
              </a:lnSpc>
              <a:spcBef>
                <a:spcPts val="0"/>
              </a:spcBef>
            </a:pPr>
            <a:endParaRPr lang="lv-LV" altLang="lv-LV" sz="1800" i="1" dirty="0" smtClean="0">
              <a:solidFill>
                <a:srgbClr val="1F497D"/>
              </a:solidFill>
            </a:endParaRPr>
          </a:p>
          <a:p>
            <a:pPr algn="just">
              <a:lnSpc>
                <a:spcPct val="120000"/>
              </a:lnSpc>
              <a:spcBef>
                <a:spcPts val="0"/>
              </a:spcBef>
            </a:pPr>
            <a:r>
              <a:rPr lang="lv-LV" altLang="lv-LV" sz="1800" i="1" dirty="0" smtClean="0">
                <a:solidFill>
                  <a:srgbClr val="1F497D"/>
                </a:solidFill>
              </a:rPr>
              <a:t> </a:t>
            </a:r>
            <a:r>
              <a:rPr lang="lv-LV" altLang="lv-LV" sz="1800" u="sng" dirty="0">
                <a:solidFill>
                  <a:srgbClr val="1F497D"/>
                </a:solidFill>
              </a:rPr>
              <a:t>Biežāk pieļautā </a:t>
            </a:r>
            <a:r>
              <a:rPr lang="lv-LV" altLang="lv-LV" sz="1800" u="sng" dirty="0" smtClean="0">
                <a:solidFill>
                  <a:srgbClr val="1F497D"/>
                </a:solidFill>
              </a:rPr>
              <a:t>kļūda </a:t>
            </a:r>
            <a:r>
              <a:rPr lang="lv-LV" altLang="lv-LV" sz="1800" dirty="0" smtClean="0">
                <a:solidFill>
                  <a:srgbClr val="1F497D"/>
                </a:solidFill>
              </a:rPr>
              <a:t>- </a:t>
            </a:r>
            <a:r>
              <a:rPr lang="lv-LV" altLang="lv-LV" b="0" dirty="0" smtClean="0">
                <a:solidFill>
                  <a:srgbClr val="1F497D"/>
                </a:solidFill>
              </a:rPr>
              <a:t>netiek </a:t>
            </a:r>
            <a:r>
              <a:rPr lang="lv-LV" altLang="lv-LV" b="0" dirty="0">
                <a:solidFill>
                  <a:srgbClr val="1F497D"/>
                </a:solidFill>
              </a:rPr>
              <a:t>norādīts lietošanā esošs nekustamais īpašums.</a:t>
            </a:r>
            <a:endParaRPr lang="lv-LV" altLang="lv-LV" sz="1800" i="1" dirty="0" smtClean="0">
              <a:solidFill>
                <a:srgbClr val="1F497D"/>
              </a:solidFill>
            </a:endParaRPr>
          </a:p>
          <a:p>
            <a:pPr lvl="0" algn="just">
              <a:lnSpc>
                <a:spcPct val="120000"/>
              </a:lnSpc>
              <a:spcBef>
                <a:spcPts val="0"/>
              </a:spcBef>
            </a:pPr>
            <a:r>
              <a:rPr lang="lv-LV" altLang="lv-LV" sz="1800" i="1" dirty="0">
                <a:solidFill>
                  <a:srgbClr val="1F497D"/>
                </a:solidFill>
              </a:rPr>
              <a:t> </a:t>
            </a:r>
            <a:r>
              <a:rPr lang="lv-LV" altLang="lv-LV" sz="1800" i="1" dirty="0" smtClean="0">
                <a:solidFill>
                  <a:srgbClr val="1F497D"/>
                </a:solidFill>
              </a:rPr>
              <a:t>   </a:t>
            </a:r>
          </a:p>
          <a:p>
            <a:pPr lvl="0" algn="just">
              <a:lnSpc>
                <a:spcPct val="120000"/>
              </a:lnSpc>
              <a:spcBef>
                <a:spcPts val="0"/>
              </a:spcBef>
            </a:pPr>
            <a:endParaRPr lang="lv-LV" altLang="lv-LV" sz="2300" b="0" dirty="0">
              <a:solidFill>
                <a:srgbClr val="1F497D"/>
              </a:solidFill>
              <a:ea typeface="+mn-ea"/>
              <a:cs typeface="Arial" charset="0"/>
            </a:endParaRPr>
          </a:p>
          <a:p>
            <a:pPr algn="just">
              <a:lnSpc>
                <a:spcPct val="120000"/>
              </a:lnSpc>
              <a:spcBef>
                <a:spcPts val="0"/>
              </a:spcBef>
            </a:pPr>
            <a:r>
              <a:rPr lang="lv-LV" altLang="lv-LV" sz="2300" u="sng" dirty="0" smtClean="0"/>
              <a:t>4.1.apakšpunkts</a:t>
            </a:r>
            <a:r>
              <a:rPr lang="lv-LV" altLang="lv-LV" sz="2300" b="0" dirty="0" smtClean="0"/>
              <a:t> </a:t>
            </a:r>
            <a:r>
              <a:rPr lang="lv-LV" altLang="lv-LV" sz="2300" b="0" dirty="0"/>
              <a:t>– </a:t>
            </a:r>
            <a:r>
              <a:rPr lang="lv-LV" altLang="lv-LV" sz="2300" b="0" dirty="0">
                <a:solidFill>
                  <a:srgbClr val="1F497D"/>
                </a:solidFill>
                <a:cs typeface="Arial" charset="0"/>
              </a:rPr>
              <a:t>norāda </a:t>
            </a:r>
            <a:r>
              <a:rPr lang="lv-LV" altLang="lv-LV" sz="2300" b="0" dirty="0" smtClean="0">
                <a:solidFill>
                  <a:srgbClr val="1F497D"/>
                </a:solidFill>
                <a:cs typeface="Arial" charset="0"/>
              </a:rPr>
              <a:t>informāciju </a:t>
            </a:r>
            <a:r>
              <a:rPr lang="lv-LV" altLang="lv-LV" sz="2300" b="0" dirty="0" smtClean="0"/>
              <a:t>par </a:t>
            </a:r>
            <a:r>
              <a:rPr lang="lv-LV" altLang="lv-LV" sz="2300" b="0" dirty="0"/>
              <a:t>piederošajām kapitāla daļām vai akcijām norāda komercsabiedrības identifikācijas datus, kā arī kapitāla daļu vai akciju veidu, skaitu, kopējo vērtību un valūtu, sertifikātiem - tikai skaitu. </a:t>
            </a:r>
          </a:p>
          <a:p>
            <a:pPr algn="just">
              <a:lnSpc>
                <a:spcPct val="120000"/>
              </a:lnSpc>
              <a:spcBef>
                <a:spcPts val="0"/>
              </a:spcBef>
            </a:pPr>
            <a:r>
              <a:rPr lang="lv-LV" altLang="lv-LV" sz="2300" u="sng" dirty="0"/>
              <a:t>4.2.apakšpunkts</a:t>
            </a:r>
            <a:r>
              <a:rPr lang="lv-LV" altLang="lv-LV" sz="2300" b="0" dirty="0"/>
              <a:t> – </a:t>
            </a:r>
            <a:r>
              <a:rPr lang="lv-LV" altLang="lv-LV" sz="2300" b="0" dirty="0">
                <a:solidFill>
                  <a:srgbClr val="1F497D"/>
                </a:solidFill>
                <a:cs typeface="Arial" charset="0"/>
              </a:rPr>
              <a:t>norāda </a:t>
            </a:r>
            <a:r>
              <a:rPr lang="lv-LV" altLang="lv-LV" sz="2300" b="0" dirty="0" smtClean="0">
                <a:solidFill>
                  <a:srgbClr val="1F497D"/>
                </a:solidFill>
                <a:cs typeface="Arial" charset="0"/>
              </a:rPr>
              <a:t>informāciju </a:t>
            </a:r>
            <a:r>
              <a:rPr lang="lv-LV" altLang="lv-LV" sz="2300" b="0" dirty="0" smtClean="0"/>
              <a:t>par </a:t>
            </a:r>
            <a:r>
              <a:rPr lang="lv-LV" altLang="lv-LV" sz="2300" b="0" dirty="0"/>
              <a:t>piederošiem finanšu instrumentiem norāda finanšu instrumenta veidu, skaitu, kopējo vērtību un valūtu.</a:t>
            </a:r>
          </a:p>
          <a:p>
            <a:pPr algn="just">
              <a:lnSpc>
                <a:spcPct val="120000"/>
              </a:lnSpc>
              <a:spcBef>
                <a:spcPts val="0"/>
              </a:spcBef>
            </a:pPr>
            <a:endParaRPr lang="lv-LV" altLang="lv-LV" sz="2300" b="0" dirty="0"/>
          </a:p>
          <a:p>
            <a:pPr algn="just">
              <a:lnSpc>
                <a:spcPct val="120000"/>
              </a:lnSpc>
              <a:spcBef>
                <a:spcPts val="0"/>
              </a:spcBef>
            </a:pPr>
            <a:r>
              <a:rPr lang="lv-LV" altLang="lv-LV" sz="1700" b="0" dirty="0"/>
              <a:t>(parāda vērtspapīri, vērtspapīri, ar kuriem nostiprinātas tiesības iegādāties vai atsavināt pārvedamus vērtspapīrus, vai kuri paredz norēķinus naudā, ieguldījumu fondu ieguldījumu apliecības un citi pārvedami vērtspapīri, kas apliecina līdzdalību ieguldījumu fondos vai tiem pielīdzināmos kopējo ieguldījumu uzņēmumos, naudas tirgus instrumenti</a:t>
            </a:r>
            <a:r>
              <a:rPr lang="lv-LV" altLang="lv-LV" sz="1700" b="0" dirty="0" smtClean="0"/>
              <a:t>)</a:t>
            </a:r>
          </a:p>
          <a:p>
            <a:pPr algn="just">
              <a:lnSpc>
                <a:spcPct val="120000"/>
              </a:lnSpc>
              <a:spcBef>
                <a:spcPts val="0"/>
              </a:spcBef>
            </a:pPr>
            <a:r>
              <a:rPr lang="lv-LV" altLang="lv-LV" sz="1700" b="0" dirty="0"/>
              <a:t> </a:t>
            </a:r>
            <a:endParaRPr lang="lv-LV" altLang="lv-LV" sz="1700" b="0" dirty="0" smtClean="0"/>
          </a:p>
          <a:p>
            <a:pPr lvl="0" algn="just">
              <a:lnSpc>
                <a:spcPct val="120000"/>
              </a:lnSpc>
              <a:spcBef>
                <a:spcPts val="0"/>
              </a:spcBef>
            </a:pPr>
            <a:r>
              <a:rPr lang="lv-LV" altLang="lv-LV" b="0" dirty="0" smtClean="0">
                <a:solidFill>
                  <a:srgbClr val="1F497D"/>
                </a:solidFill>
              </a:rPr>
              <a:t> informācija </a:t>
            </a:r>
            <a:r>
              <a:rPr lang="lv-LV" altLang="lv-LV" b="0" dirty="0">
                <a:solidFill>
                  <a:srgbClr val="1F497D"/>
                </a:solidFill>
              </a:rPr>
              <a:t>norādāma, kas ir aktuāla 31.12.</a:t>
            </a:r>
          </a:p>
        </p:txBody>
      </p:sp>
      <p:sp>
        <p:nvSpPr>
          <p:cNvPr id="6" name="Slide Number Placeholder 5"/>
          <p:cNvSpPr>
            <a:spLocks noGrp="1"/>
          </p:cNvSpPr>
          <p:nvPr>
            <p:ph type="sldNum" sz="quarter" idx="13"/>
          </p:nvPr>
        </p:nvSpPr>
        <p:spPr>
          <a:xfrm>
            <a:off x="8286750" y="6324600"/>
            <a:ext cx="552450" cy="304800"/>
          </a:xfrm>
        </p:spPr>
        <p:txBody>
          <a:bodyPr/>
          <a:lstStyle/>
          <a:p>
            <a:pPr>
              <a:defRPr/>
            </a:pPr>
            <a:fld id="{7C8452CC-E07E-43D1-A139-BFED9EFC384E}" type="slidenum">
              <a:rPr lang="en-US" smtClean="0">
                <a:solidFill>
                  <a:prstClr val="black">
                    <a:tint val="75000"/>
                  </a:prstClr>
                </a:solidFill>
              </a:rPr>
              <a:pPr>
                <a:defRPr/>
              </a:pPr>
              <a:t>12</a:t>
            </a:fld>
            <a:endParaRPr lang="en-US" dirty="0">
              <a:solidFill>
                <a:prstClr val="black">
                  <a:tint val="75000"/>
                </a:prstClr>
              </a:solidFill>
            </a:endParaRPr>
          </a:p>
        </p:txBody>
      </p:sp>
      <p:pic>
        <p:nvPicPr>
          <p:cNvPr id="32770" name="Picture 2" descr="D:\Users\NP000159\Desktop\viss\Prezentācijas\prezentācijai\Nekustamie īpašum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076" y="1699104"/>
            <a:ext cx="10668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descr="D:\Users\NP000159\Desktop\viss\Prezentācijas\prezentācijai\Kapitala daļas un finanšu instrumen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076" y="3601702"/>
            <a:ext cx="1038225" cy="1114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fld id="{7F976F18-F4E0-40E2-9811-167A66853ACA}" type="datetime1">
              <a:rPr lang="lv-LV" smtClean="0"/>
              <a:t>2018.07.31.</a:t>
            </a:fld>
            <a:endParaRPr lang="lv-LV" dirty="0"/>
          </a:p>
        </p:txBody>
      </p:sp>
    </p:spTree>
    <p:extLst>
      <p:ext uri="{BB962C8B-B14F-4D97-AF65-F5344CB8AC3E}">
        <p14:creationId xmlns:p14="http://schemas.microsoft.com/office/powerpoint/2010/main" val="2455142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69423" y="381000"/>
            <a:ext cx="6917377" cy="1036638"/>
          </a:xfrm>
        </p:spPr>
        <p:txBody>
          <a:bodyPr anchor="ctr" anchorCtr="0">
            <a:normAutofit/>
          </a:bodyPr>
          <a:lstStyle/>
          <a:p>
            <a:pPr algn="ctr"/>
            <a:r>
              <a:rPr lang="lv-LV" altLang="lv-LV" dirty="0">
                <a:solidFill>
                  <a:srgbClr val="1F497D"/>
                </a:solidFill>
              </a:rPr>
              <a:t>Deklarācijās norādāmā informācija</a:t>
            </a:r>
            <a:endParaRPr lang="lv-LV" sz="2800" dirty="0" smtClean="0"/>
          </a:p>
        </p:txBody>
      </p:sp>
      <p:sp>
        <p:nvSpPr>
          <p:cNvPr id="12291" name="Content Placeholder 2"/>
          <p:cNvSpPr>
            <a:spLocks noGrp="1"/>
          </p:cNvSpPr>
          <p:nvPr>
            <p:ph idx="1"/>
          </p:nvPr>
        </p:nvSpPr>
        <p:spPr>
          <a:xfrm>
            <a:off x="1656483" y="1555668"/>
            <a:ext cx="7030317" cy="4570495"/>
          </a:xfrm>
        </p:spPr>
        <p:txBody>
          <a:bodyPr>
            <a:normAutofit fontScale="92500" lnSpcReduction="10000"/>
          </a:bodyPr>
          <a:lstStyle/>
          <a:p>
            <a:pPr lvl="0" algn="just" defTabSz="403225">
              <a:spcBef>
                <a:spcPts val="0"/>
              </a:spcBef>
            </a:pPr>
            <a:r>
              <a:rPr lang="lv-LV" altLang="lv-LV" sz="1600" u="sng" dirty="0" smtClean="0">
                <a:solidFill>
                  <a:srgbClr val="1F497D"/>
                </a:solidFill>
                <a:ea typeface="+mn-ea"/>
                <a:cs typeface="Arial" charset="0"/>
              </a:rPr>
              <a:t>5.punkts</a:t>
            </a:r>
            <a:r>
              <a:rPr lang="lv-LV" altLang="lv-LV" sz="1600" b="0" dirty="0">
                <a:solidFill>
                  <a:srgbClr val="1F497D"/>
                </a:solidFill>
                <a:cs typeface="Arial" charset="0"/>
              </a:rPr>
              <a:t> </a:t>
            </a:r>
            <a:r>
              <a:rPr lang="lv-LV" altLang="lv-LV" sz="1400" b="0" dirty="0">
                <a:solidFill>
                  <a:srgbClr val="1F497D"/>
                </a:solidFill>
                <a:cs typeface="Arial" charset="0"/>
              </a:rPr>
              <a:t>– </a:t>
            </a:r>
            <a:r>
              <a:rPr lang="lv-LV" altLang="lv-LV" sz="1400" b="0" dirty="0" smtClean="0">
                <a:solidFill>
                  <a:srgbClr val="1F497D"/>
                </a:solidFill>
                <a:cs typeface="Arial" charset="0"/>
              </a:rPr>
              <a:t>norāda informāciju </a:t>
            </a:r>
            <a:r>
              <a:rPr lang="lv-LV" altLang="lv-LV" sz="1400" b="0" dirty="0" smtClean="0">
                <a:solidFill>
                  <a:srgbClr val="1F497D"/>
                </a:solidFill>
                <a:ea typeface="+mn-ea"/>
                <a:cs typeface="Arial" charset="0"/>
              </a:rPr>
              <a:t>par </a:t>
            </a:r>
            <a:r>
              <a:rPr lang="lv-LV" altLang="lv-LV" sz="1400" b="0" dirty="0">
                <a:solidFill>
                  <a:srgbClr val="1F497D"/>
                </a:solidFill>
                <a:ea typeface="+mn-ea"/>
                <a:cs typeface="Arial" charset="0"/>
              </a:rPr>
              <a:t>piederošajiem reģistrējamiem transportlīdzekļiem  norāda transportlīdzekļa veidu, marku, izlaiduma (pirmās reģistrācijas) gadu, reģistrācijas gadu, reģistrācijas numuru un atzīmi par to, vai transportlīdzeklis ir </a:t>
            </a:r>
            <a:r>
              <a:rPr lang="lv-LV" altLang="lv-LV" sz="1400" b="0" dirty="0" smtClean="0">
                <a:solidFill>
                  <a:srgbClr val="1F497D"/>
                </a:solidFill>
                <a:ea typeface="+mn-ea"/>
                <a:cs typeface="Arial" charset="0"/>
              </a:rPr>
              <a:t>īpašumā, valdījumā vai lietošanā.</a:t>
            </a:r>
          </a:p>
          <a:p>
            <a:pPr lvl="0" algn="just" defTabSz="403225">
              <a:spcBef>
                <a:spcPts val="0"/>
              </a:spcBef>
            </a:pPr>
            <a:endParaRPr lang="lv-LV" altLang="lv-LV" sz="1600" b="0" dirty="0" smtClean="0">
              <a:solidFill>
                <a:srgbClr val="1F497D"/>
              </a:solidFill>
              <a:ea typeface="+mn-ea"/>
              <a:cs typeface="Arial" charset="0"/>
            </a:endParaRPr>
          </a:p>
          <a:p>
            <a:pPr lvl="0" algn="just">
              <a:spcBef>
                <a:spcPts val="0"/>
              </a:spcBef>
            </a:pPr>
            <a:r>
              <a:rPr lang="lv-LV" altLang="lv-LV" sz="1200" b="0" dirty="0" smtClean="0">
                <a:solidFill>
                  <a:srgbClr val="1F497D"/>
                </a:solidFill>
              </a:rPr>
              <a:t> nospiežot </a:t>
            </a:r>
            <a:r>
              <a:rPr lang="lv-LV" altLang="lv-LV" sz="1200" b="0" dirty="0">
                <a:solidFill>
                  <a:srgbClr val="1F497D"/>
                </a:solidFill>
              </a:rPr>
              <a:t>hipersaiti </a:t>
            </a:r>
            <a:r>
              <a:rPr lang="lv-LV" altLang="lv-LV" sz="1200" i="1" dirty="0" smtClean="0">
                <a:solidFill>
                  <a:srgbClr val="1F497D"/>
                </a:solidFill>
              </a:rPr>
              <a:t>Pieprasīt transportlīdzekļu datus no valsts reģistriem.</a:t>
            </a:r>
          </a:p>
          <a:p>
            <a:pPr lvl="0" algn="just">
              <a:spcBef>
                <a:spcPts val="0"/>
              </a:spcBef>
            </a:pPr>
            <a:r>
              <a:rPr lang="lv-LV" altLang="lv-LV" sz="1200" i="1" dirty="0">
                <a:solidFill>
                  <a:srgbClr val="1F497D"/>
                </a:solidFill>
              </a:rPr>
              <a:t> </a:t>
            </a:r>
            <a:r>
              <a:rPr lang="lv-LV" altLang="lv-LV" sz="1200" b="0" dirty="0" smtClean="0">
                <a:solidFill>
                  <a:srgbClr val="1F497D"/>
                </a:solidFill>
              </a:rPr>
              <a:t>informācija </a:t>
            </a:r>
            <a:r>
              <a:rPr lang="lv-LV" altLang="lv-LV" sz="1200" b="0" dirty="0">
                <a:solidFill>
                  <a:srgbClr val="1F497D"/>
                </a:solidFill>
              </a:rPr>
              <a:t>norādāma, kas ir aktuāla 31.12</a:t>
            </a:r>
            <a:r>
              <a:rPr lang="lv-LV" altLang="lv-LV" sz="1200" b="0" dirty="0" smtClean="0">
                <a:solidFill>
                  <a:srgbClr val="1F497D"/>
                </a:solidFill>
              </a:rPr>
              <a:t>.</a:t>
            </a:r>
          </a:p>
          <a:p>
            <a:pPr lvl="0" algn="just">
              <a:spcBef>
                <a:spcPts val="0"/>
              </a:spcBef>
            </a:pPr>
            <a:endParaRPr lang="lv-LV" altLang="lv-LV" sz="1100" b="0" i="1" dirty="0">
              <a:solidFill>
                <a:srgbClr val="1F497D"/>
              </a:solidFill>
            </a:endParaRPr>
          </a:p>
          <a:p>
            <a:pPr lvl="0">
              <a:spcBef>
                <a:spcPts val="0"/>
              </a:spcBef>
              <a:spcAft>
                <a:spcPts val="0"/>
              </a:spcAft>
              <a:defRPr/>
            </a:pPr>
            <a:r>
              <a:rPr lang="lv-LV" altLang="lv-LV" sz="1200" u="sng" dirty="0">
                <a:solidFill>
                  <a:srgbClr val="1F497D"/>
                </a:solidFill>
              </a:rPr>
              <a:t>Biežāk pieļautā </a:t>
            </a:r>
            <a:r>
              <a:rPr lang="lv-LV" altLang="lv-LV" sz="1200" u="sng" dirty="0" smtClean="0">
                <a:solidFill>
                  <a:srgbClr val="1F497D"/>
                </a:solidFill>
              </a:rPr>
              <a:t>kļūda:</a:t>
            </a:r>
          </a:p>
          <a:p>
            <a:pPr marL="171450" lvl="0" indent="-171450">
              <a:spcBef>
                <a:spcPts val="0"/>
              </a:spcBef>
              <a:spcAft>
                <a:spcPts val="0"/>
              </a:spcAft>
              <a:buFont typeface="Arial" panose="020B0604020202020204" pitchFamily="34" charset="0"/>
              <a:buChar char="•"/>
              <a:defRPr/>
            </a:pPr>
            <a:endParaRPr lang="lv-LV" altLang="lv-LV" sz="1200" u="sng" dirty="0">
              <a:solidFill>
                <a:srgbClr val="1F497D"/>
              </a:solidFill>
            </a:endParaRPr>
          </a:p>
          <a:p>
            <a:pPr marL="171450" lvl="0" indent="-171450">
              <a:spcBef>
                <a:spcPts val="0"/>
              </a:spcBef>
              <a:spcAft>
                <a:spcPts val="0"/>
              </a:spcAft>
              <a:buFont typeface="Arial" panose="020B0604020202020204" pitchFamily="34" charset="0"/>
              <a:buChar char="•"/>
              <a:defRPr/>
            </a:pPr>
            <a:r>
              <a:rPr lang="lv-LV" altLang="lv-LV" sz="1100" dirty="0" smtClean="0">
                <a:solidFill>
                  <a:srgbClr val="1F497D"/>
                </a:solidFill>
              </a:rPr>
              <a:t> </a:t>
            </a:r>
            <a:r>
              <a:rPr lang="lv-LV" altLang="lv-LV" sz="1400" b="0" dirty="0">
                <a:solidFill>
                  <a:srgbClr val="1F497D"/>
                </a:solidFill>
              </a:rPr>
              <a:t>veco automašīnu nomaina uz jaunu automašīnu, bet nenorāda, kur </a:t>
            </a:r>
            <a:r>
              <a:rPr lang="lv-LV" altLang="lv-LV" sz="1400" b="0" dirty="0" smtClean="0">
                <a:solidFill>
                  <a:srgbClr val="1F497D"/>
                </a:solidFill>
              </a:rPr>
              <a:t>tā palikusi,  </a:t>
            </a:r>
            <a:r>
              <a:rPr lang="lv-LV" altLang="lv-LV" sz="1200" b="0" u="sng" dirty="0" smtClean="0">
                <a:solidFill>
                  <a:srgbClr val="1F497D"/>
                </a:solidFill>
              </a:rPr>
              <a:t>piemēram</a:t>
            </a:r>
            <a:r>
              <a:rPr lang="lv-LV" altLang="lv-LV" sz="1200" b="0" u="sng" dirty="0">
                <a:solidFill>
                  <a:srgbClr val="1F497D"/>
                </a:solidFill>
              </a:rPr>
              <a:t>,</a:t>
            </a:r>
            <a:r>
              <a:rPr lang="lv-LV" altLang="lv-LV" sz="1200" b="0" dirty="0">
                <a:solidFill>
                  <a:srgbClr val="1F497D"/>
                </a:solidFill>
              </a:rPr>
              <a:t> nodota metāllūžņos, pārdota, bet tādā gadījumā ir ienākumi, kas jānorāda </a:t>
            </a:r>
            <a:r>
              <a:rPr lang="lv-LV" altLang="lv-LV" sz="1200" b="0" dirty="0" smtClean="0">
                <a:solidFill>
                  <a:srgbClr val="1F497D"/>
                </a:solidFill>
              </a:rPr>
              <a:t>(7.punktā) </a:t>
            </a:r>
            <a:endParaRPr lang="lv-LV" altLang="lv-LV" sz="1200" b="0" dirty="0">
              <a:solidFill>
                <a:srgbClr val="1F497D"/>
              </a:solidFill>
            </a:endParaRPr>
          </a:p>
          <a:p>
            <a:pPr lvl="0" algn="just" eaLnBrk="1" hangingPunct="1">
              <a:spcBef>
                <a:spcPts val="0"/>
              </a:spcBef>
            </a:pPr>
            <a:endParaRPr lang="lv-LV" altLang="lv-LV" sz="1100" dirty="0">
              <a:solidFill>
                <a:srgbClr val="1F497D"/>
              </a:solidFill>
            </a:endParaRPr>
          </a:p>
          <a:p>
            <a:pPr lvl="0" algn="just">
              <a:spcBef>
                <a:spcPts val="0"/>
              </a:spcBef>
            </a:pPr>
            <a:endParaRPr lang="lv-LV" altLang="lv-LV" sz="1100" i="1" dirty="0" smtClean="0">
              <a:solidFill>
                <a:srgbClr val="1F497D"/>
              </a:solidFill>
            </a:endParaRPr>
          </a:p>
          <a:p>
            <a:pPr lvl="0" algn="just">
              <a:spcBef>
                <a:spcPts val="0"/>
              </a:spcBef>
            </a:pPr>
            <a:endParaRPr lang="lv-LV" altLang="lv-LV" sz="1600" i="1" dirty="0" smtClean="0">
              <a:solidFill>
                <a:srgbClr val="000000"/>
              </a:solidFill>
              <a:ea typeface="+mn-ea"/>
              <a:cs typeface="Arial" charset="0"/>
            </a:endParaRPr>
          </a:p>
          <a:p>
            <a:pPr lvl="0" algn="just">
              <a:spcBef>
                <a:spcPts val="0"/>
              </a:spcBef>
            </a:pPr>
            <a:endParaRPr lang="lv-LV" altLang="lv-LV" sz="1600" i="1" dirty="0" smtClean="0">
              <a:solidFill>
                <a:srgbClr val="000000"/>
              </a:solidFill>
              <a:ea typeface="+mn-ea"/>
              <a:cs typeface="Arial" charset="0"/>
            </a:endParaRPr>
          </a:p>
          <a:p>
            <a:pPr lvl="0" algn="just">
              <a:spcBef>
                <a:spcPts val="0"/>
              </a:spcBef>
            </a:pPr>
            <a:r>
              <a:rPr lang="lv-LV" altLang="lv-LV" sz="1600" u="sng" dirty="0" smtClean="0">
                <a:solidFill>
                  <a:srgbClr val="1F497D"/>
                </a:solidFill>
                <a:ea typeface="+mn-ea"/>
                <a:cs typeface="Arial" charset="0"/>
              </a:rPr>
              <a:t>6.punkts</a:t>
            </a:r>
            <a:r>
              <a:rPr lang="lv-LV" altLang="lv-LV" sz="1600" b="0" dirty="0" smtClean="0">
                <a:solidFill>
                  <a:srgbClr val="1F497D"/>
                </a:solidFill>
                <a:cs typeface="Arial" charset="0"/>
              </a:rPr>
              <a:t> – </a:t>
            </a:r>
            <a:r>
              <a:rPr lang="lv-LV" altLang="lv-LV" sz="1400" b="0" dirty="0" smtClean="0">
                <a:solidFill>
                  <a:srgbClr val="1F497D"/>
                </a:solidFill>
                <a:cs typeface="Arial" charset="0"/>
              </a:rPr>
              <a:t>norāda informāciju </a:t>
            </a:r>
            <a:r>
              <a:rPr lang="lv-LV" altLang="lv-LV" sz="1400" b="0" dirty="0" smtClean="0">
                <a:solidFill>
                  <a:srgbClr val="1F497D"/>
                </a:solidFill>
                <a:ea typeface="+mn-ea"/>
                <a:cs typeface="Arial" charset="0"/>
              </a:rPr>
              <a:t>par skaidrās un bezskaidrās naudas uzkrājumiem, ja to summa pārsniedz 20 Ministru kabineta noteiktās minimālās mēnešalgas, sniedz ziņas par katra bezskaidrās naudas uzkrājumu turētāja vai norēķinu kartes izdevēja nosaukumu un identifikācijas datus. Skaidras naudas uzkrājuma summas jānorāda arī ar vārdiem.</a:t>
            </a:r>
          </a:p>
          <a:p>
            <a:pPr lvl="0" algn="just">
              <a:spcBef>
                <a:spcPts val="0"/>
              </a:spcBef>
            </a:pPr>
            <a:endParaRPr lang="lv-LV" altLang="lv-LV" sz="1400" b="0" dirty="0">
              <a:solidFill>
                <a:srgbClr val="1F497D"/>
              </a:solidFill>
              <a:ea typeface="+mn-ea"/>
              <a:cs typeface="Arial" charset="0"/>
            </a:endParaRPr>
          </a:p>
          <a:p>
            <a:pPr lvl="0" algn="just">
              <a:spcBef>
                <a:spcPts val="0"/>
              </a:spcBef>
            </a:pPr>
            <a:r>
              <a:rPr lang="lv-LV" altLang="lv-LV" sz="1400" b="0" dirty="0" smtClean="0">
                <a:solidFill>
                  <a:srgbClr val="1F497D"/>
                </a:solidFill>
                <a:ea typeface="+mn-ea"/>
                <a:cs typeface="Arial" charset="0"/>
              </a:rPr>
              <a:t> </a:t>
            </a:r>
            <a:r>
              <a:rPr lang="lv-LV" altLang="lv-LV" sz="1100" b="0" dirty="0">
                <a:solidFill>
                  <a:srgbClr val="1F497D"/>
                </a:solidFill>
              </a:rPr>
              <a:t>informācija norādāma, kas ir aktuāla 31.12.</a:t>
            </a:r>
            <a:endParaRPr lang="lv-LV" altLang="lv-LV" sz="1100" b="0" dirty="0" smtClean="0">
              <a:solidFill>
                <a:srgbClr val="1F497D"/>
              </a:solidFill>
              <a:ea typeface="+mn-ea"/>
              <a:cs typeface="Arial" charset="0"/>
            </a:endParaRPr>
          </a:p>
          <a:p>
            <a:endParaRPr lang="lv-LV" dirty="0" smtClean="0"/>
          </a:p>
        </p:txBody>
      </p:sp>
      <p:sp>
        <p:nvSpPr>
          <p:cNvPr id="12292" name="Text Placeholder 3"/>
          <p:cNvSpPr>
            <a:spLocks noGrp="1"/>
          </p:cNvSpPr>
          <p:nvPr>
            <p:ph type="body" sz="quarter" idx="10"/>
          </p:nvPr>
        </p:nvSpPr>
        <p:spPr/>
        <p:txBody>
          <a:bodyPr/>
          <a:lstStyle/>
          <a:p>
            <a:fld id="{CCBACDCC-98CA-4D90-B531-5177B1294221}" type="datetime1">
              <a:rPr lang="lv-LV" smtClean="0"/>
              <a:t>2018.07.31.</a:t>
            </a:fld>
            <a:endParaRPr lang="lv-LV" dirty="0" smtClean="0"/>
          </a:p>
        </p:txBody>
      </p:sp>
      <p:sp>
        <p:nvSpPr>
          <p:cNvPr id="6" name="Slide Number Placeholder 5"/>
          <p:cNvSpPr>
            <a:spLocks noGrp="1"/>
          </p:cNvSpPr>
          <p:nvPr>
            <p:ph type="sldNum" sz="quarter" idx="13"/>
          </p:nvPr>
        </p:nvSpPr>
        <p:spPr>
          <a:xfrm>
            <a:off x="8384721" y="6324600"/>
            <a:ext cx="454479" cy="304800"/>
          </a:xfrm>
        </p:spPr>
        <p:txBody>
          <a:bodyPr/>
          <a:lstStyle/>
          <a:p>
            <a:pPr>
              <a:defRPr/>
            </a:pPr>
            <a:fld id="{7C8452CC-E07E-43D1-A139-BFED9EFC384E}" type="slidenum">
              <a:rPr lang="en-US" smtClean="0">
                <a:solidFill>
                  <a:prstClr val="black">
                    <a:tint val="75000"/>
                  </a:prstClr>
                </a:solidFill>
              </a:rPr>
              <a:pPr>
                <a:defRPr/>
              </a:pPr>
              <a:t>13</a:t>
            </a:fld>
            <a:endParaRPr lang="en-US" dirty="0">
              <a:solidFill>
                <a:prstClr val="black">
                  <a:tint val="75000"/>
                </a:prstClr>
              </a:solidFill>
            </a:endParaRPr>
          </a:p>
        </p:txBody>
      </p:sp>
      <p:pic>
        <p:nvPicPr>
          <p:cNvPr id="33794" name="Picture 2" descr="D:\Users\NP000159\Desktop\viss\Prezentācijas\prezentācijai\transportlīdzekļ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83" y="1555668"/>
            <a:ext cx="102870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D:\Users\NP000159\Desktop\viss\Prezentācijas\prezentācijai\skaidrās un beskraidrās naudas uzkrājum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783" y="4453867"/>
            <a:ext cx="1038225"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142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69423" y="381000"/>
            <a:ext cx="6917377" cy="1036638"/>
          </a:xfrm>
        </p:spPr>
        <p:txBody>
          <a:bodyPr anchor="ctr" anchorCtr="0">
            <a:normAutofit/>
          </a:bodyPr>
          <a:lstStyle/>
          <a:p>
            <a:pPr algn="ctr"/>
            <a:r>
              <a:rPr lang="lv-LV" altLang="lv-LV" dirty="0">
                <a:solidFill>
                  <a:srgbClr val="1F497D"/>
                </a:solidFill>
              </a:rPr>
              <a:t>Deklarācijās norādāmā informācija</a:t>
            </a:r>
            <a:endParaRPr lang="lv-LV" sz="2800" dirty="0" smtClean="0"/>
          </a:p>
        </p:txBody>
      </p:sp>
      <p:sp>
        <p:nvSpPr>
          <p:cNvPr id="12291" name="Content Placeholder 2"/>
          <p:cNvSpPr>
            <a:spLocks noGrp="1"/>
          </p:cNvSpPr>
          <p:nvPr>
            <p:ph idx="1"/>
          </p:nvPr>
        </p:nvSpPr>
        <p:spPr>
          <a:xfrm>
            <a:off x="1888177" y="1555668"/>
            <a:ext cx="6798623" cy="4570495"/>
          </a:xfrm>
        </p:spPr>
        <p:txBody>
          <a:bodyPr/>
          <a:lstStyle/>
          <a:p>
            <a:pPr lvl="0" algn="just"/>
            <a:r>
              <a:rPr lang="lv-LV" altLang="lv-LV" sz="1600" u="sng" dirty="0">
                <a:solidFill>
                  <a:srgbClr val="1F497D"/>
                </a:solidFill>
                <a:ea typeface="+mn-ea"/>
                <a:cs typeface="Arial" charset="0"/>
              </a:rPr>
              <a:t>7.punkts</a:t>
            </a:r>
            <a:r>
              <a:rPr lang="lv-LV" altLang="lv-LV" sz="1600" b="0" dirty="0">
                <a:solidFill>
                  <a:srgbClr val="1F497D"/>
                </a:solidFill>
                <a:ea typeface="+mn-ea"/>
                <a:cs typeface="Arial" charset="0"/>
              </a:rPr>
              <a:t> – </a:t>
            </a:r>
            <a:r>
              <a:rPr lang="lv-LV" altLang="lv-LV" sz="1400" b="0" dirty="0">
                <a:solidFill>
                  <a:srgbClr val="1F497D"/>
                </a:solidFill>
                <a:cs typeface="Arial" charset="0"/>
              </a:rPr>
              <a:t>norāda informāciju </a:t>
            </a:r>
            <a:r>
              <a:rPr lang="lv-LV" altLang="lv-LV" sz="1400" b="0" dirty="0" smtClean="0">
                <a:solidFill>
                  <a:srgbClr val="1F497D"/>
                </a:solidFill>
                <a:ea typeface="+mn-ea"/>
                <a:cs typeface="Arial" charset="0"/>
              </a:rPr>
              <a:t>par </a:t>
            </a:r>
            <a:r>
              <a:rPr lang="lv-LV" altLang="lv-LV" sz="1400" b="0" dirty="0">
                <a:solidFill>
                  <a:srgbClr val="1F497D"/>
                </a:solidFill>
                <a:ea typeface="+mn-ea"/>
                <a:cs typeface="Arial" charset="0"/>
              </a:rPr>
              <a:t>visiem gūtajiem ienākumiem sniedz informāciju par to gūšanas vietu (avotu), norāda juridisko personu identifikācijas datus un fizisko personu vārdu un uzvārdu, identifikācijas datus un summu atsevišķi par katru ienākumu veidu attiecīgajā valūtā</a:t>
            </a:r>
            <a:r>
              <a:rPr lang="lv-LV" altLang="lv-LV" sz="1400" b="0" dirty="0" smtClean="0">
                <a:solidFill>
                  <a:srgbClr val="1F497D"/>
                </a:solidFill>
                <a:ea typeface="+mn-ea"/>
                <a:cs typeface="Arial" charset="0"/>
              </a:rPr>
              <a:t>.</a:t>
            </a:r>
          </a:p>
          <a:p>
            <a:pPr lvl="0" algn="just"/>
            <a:endParaRPr lang="lv-LV" altLang="lv-LV" sz="1400" b="0" dirty="0" smtClean="0">
              <a:solidFill>
                <a:srgbClr val="1F497D"/>
              </a:solidFill>
              <a:ea typeface="+mn-ea"/>
              <a:cs typeface="Arial" charset="0"/>
            </a:endParaRPr>
          </a:p>
          <a:p>
            <a:pPr lvl="0" algn="just">
              <a:lnSpc>
                <a:spcPct val="120000"/>
              </a:lnSpc>
              <a:spcBef>
                <a:spcPts val="0"/>
              </a:spcBef>
            </a:pPr>
            <a:r>
              <a:rPr lang="lv-LV" altLang="lv-LV" sz="1100" dirty="0" smtClean="0">
                <a:solidFill>
                  <a:srgbClr val="1F497D"/>
                </a:solidFill>
              </a:rPr>
              <a:t>  </a:t>
            </a:r>
            <a:r>
              <a:rPr lang="lv-LV" altLang="lv-LV" sz="1100" b="0" dirty="0" smtClean="0">
                <a:solidFill>
                  <a:srgbClr val="1F497D"/>
                </a:solidFill>
              </a:rPr>
              <a:t>nospiežot </a:t>
            </a:r>
            <a:r>
              <a:rPr lang="lv-LV" altLang="lv-LV" sz="1100" b="0" dirty="0">
                <a:solidFill>
                  <a:srgbClr val="1F497D"/>
                </a:solidFill>
              </a:rPr>
              <a:t>hipersaiti </a:t>
            </a:r>
            <a:r>
              <a:rPr lang="lv-LV" altLang="lv-LV" sz="1100" i="1" dirty="0">
                <a:solidFill>
                  <a:srgbClr val="1F497D"/>
                </a:solidFill>
              </a:rPr>
              <a:t>Pieprasīt ienākumu datus no valsts </a:t>
            </a:r>
            <a:r>
              <a:rPr lang="lv-LV" altLang="lv-LV" sz="1100" i="1" dirty="0" smtClean="0">
                <a:solidFill>
                  <a:srgbClr val="1F497D"/>
                </a:solidFill>
              </a:rPr>
              <a:t>reģistriem.</a:t>
            </a:r>
          </a:p>
          <a:p>
            <a:pPr lvl="0" algn="just">
              <a:lnSpc>
                <a:spcPct val="120000"/>
              </a:lnSpc>
              <a:spcBef>
                <a:spcPts val="0"/>
              </a:spcBef>
            </a:pPr>
            <a:r>
              <a:rPr lang="lv-LV" altLang="lv-LV" sz="1100" b="0" i="1" dirty="0">
                <a:solidFill>
                  <a:srgbClr val="1F497D"/>
                </a:solidFill>
                <a:ea typeface="+mn-ea"/>
                <a:cs typeface="Arial" charset="0"/>
              </a:rPr>
              <a:t> </a:t>
            </a:r>
            <a:r>
              <a:rPr lang="lv-LV" altLang="lv-LV" sz="1100" b="0" i="1" dirty="0" smtClean="0">
                <a:solidFill>
                  <a:srgbClr val="1F497D"/>
                </a:solidFill>
                <a:ea typeface="+mn-ea"/>
                <a:cs typeface="Arial" charset="0"/>
              </a:rPr>
              <a:t> </a:t>
            </a:r>
            <a:r>
              <a:rPr lang="lv-LV" altLang="lv-LV" sz="1100" b="0" dirty="0" smtClean="0">
                <a:solidFill>
                  <a:srgbClr val="1F497D"/>
                </a:solidFill>
              </a:rPr>
              <a:t>informācija </a:t>
            </a:r>
            <a:r>
              <a:rPr lang="lv-LV" altLang="lv-LV" sz="1100" b="0" dirty="0">
                <a:solidFill>
                  <a:srgbClr val="1F497D"/>
                </a:solidFill>
              </a:rPr>
              <a:t>norādāma par visu pārskata periodu</a:t>
            </a:r>
            <a:endParaRPr lang="lv-LV" altLang="lv-LV" sz="1600" b="0" dirty="0" smtClean="0">
              <a:solidFill>
                <a:srgbClr val="1F497D"/>
              </a:solidFill>
              <a:ea typeface="+mn-ea"/>
              <a:cs typeface="Arial" charset="0"/>
            </a:endParaRPr>
          </a:p>
          <a:p>
            <a:pPr marL="171450" lvl="0" indent="-171450" algn="just">
              <a:buFont typeface="Arial" panose="020B0604020202020204" pitchFamily="34" charset="0"/>
              <a:buChar char="•"/>
            </a:pPr>
            <a:r>
              <a:rPr lang="lv-LV" altLang="lv-LV" sz="1100" b="0" i="1" dirty="0" smtClean="0">
                <a:solidFill>
                  <a:srgbClr val="1F497D"/>
                </a:solidFill>
                <a:ea typeface="+mn-ea"/>
                <a:cs typeface="Arial" charset="0"/>
              </a:rPr>
              <a:t>(deklarācijā, stājoties amatā, minētie ienākumi nav  jānorāda)</a:t>
            </a:r>
          </a:p>
          <a:p>
            <a:pPr lvl="0" algn="just"/>
            <a:endParaRPr lang="lv-LV" altLang="lv-LV" sz="1100" b="0" dirty="0" smtClean="0">
              <a:solidFill>
                <a:srgbClr val="1F497D"/>
              </a:solidFill>
              <a:ea typeface="+mn-ea"/>
              <a:cs typeface="Arial" charset="0"/>
            </a:endParaRPr>
          </a:p>
          <a:p>
            <a:pPr lvl="0" algn="just"/>
            <a:endParaRPr lang="lv-LV" altLang="lv-LV" sz="1100" b="0" dirty="0">
              <a:solidFill>
                <a:srgbClr val="1F497D"/>
              </a:solidFill>
              <a:ea typeface="+mn-ea"/>
              <a:cs typeface="Arial" charset="0"/>
            </a:endParaRPr>
          </a:p>
          <a:p>
            <a:pPr lvl="0" algn="just"/>
            <a:r>
              <a:rPr lang="lv-LV" altLang="lv-LV" sz="1600" u="sng" dirty="0">
                <a:solidFill>
                  <a:srgbClr val="1F497D"/>
                </a:solidFill>
                <a:ea typeface="+mn-ea"/>
                <a:cs typeface="Arial" charset="0"/>
              </a:rPr>
              <a:t>8.punkts</a:t>
            </a:r>
            <a:r>
              <a:rPr lang="lv-LV" altLang="lv-LV" sz="1600" b="0" dirty="0">
                <a:solidFill>
                  <a:srgbClr val="1F497D"/>
                </a:solidFill>
                <a:ea typeface="+mn-ea"/>
                <a:cs typeface="Arial" charset="0"/>
              </a:rPr>
              <a:t> – </a:t>
            </a:r>
            <a:r>
              <a:rPr lang="lv-LV" altLang="lv-LV" sz="1400" b="0" dirty="0">
                <a:solidFill>
                  <a:srgbClr val="1F497D"/>
                </a:solidFill>
                <a:cs typeface="Arial" charset="0"/>
              </a:rPr>
              <a:t>norāda informāciju </a:t>
            </a:r>
            <a:r>
              <a:rPr lang="lv-LV" altLang="lv-LV" sz="1400" b="0" dirty="0" smtClean="0">
                <a:solidFill>
                  <a:srgbClr val="1F497D"/>
                </a:solidFill>
                <a:ea typeface="+mn-ea"/>
                <a:cs typeface="Arial" charset="0"/>
              </a:rPr>
              <a:t>par </a:t>
            </a:r>
            <a:r>
              <a:rPr lang="lv-LV" altLang="lv-LV" sz="1400" b="0" dirty="0">
                <a:solidFill>
                  <a:srgbClr val="1F497D"/>
                </a:solidFill>
                <a:ea typeface="+mn-ea"/>
                <a:cs typeface="Arial" charset="0"/>
              </a:rPr>
              <a:t>veiktajiem darījumiem, ja to summa pārsniedz 20 Ministru kabineta noteiktās minimālās mēnešalgas, sniedz ziņas par </a:t>
            </a:r>
            <a:r>
              <a:rPr lang="lv-LV" altLang="lv-LV" sz="1400" dirty="0">
                <a:solidFill>
                  <a:srgbClr val="1F497D"/>
                </a:solidFill>
                <a:ea typeface="+mn-ea"/>
                <a:cs typeface="Arial" charset="0"/>
              </a:rPr>
              <a:t>katra darījuma veidu </a:t>
            </a:r>
            <a:r>
              <a:rPr lang="lv-LV" altLang="lv-LV" sz="1400" b="0" dirty="0">
                <a:solidFill>
                  <a:srgbClr val="1F497D"/>
                </a:solidFill>
                <a:ea typeface="+mn-ea"/>
                <a:cs typeface="Arial" charset="0"/>
              </a:rPr>
              <a:t>un apmēru naudas izteiksmē attiecīgajā valūtā un darījumu pušu identifikācijas datus</a:t>
            </a:r>
            <a:r>
              <a:rPr lang="lv-LV" altLang="lv-LV" sz="1400" b="0" dirty="0" smtClean="0">
                <a:solidFill>
                  <a:srgbClr val="1F497D"/>
                </a:solidFill>
                <a:ea typeface="+mn-ea"/>
                <a:cs typeface="Arial" charset="0"/>
              </a:rPr>
              <a:t>.</a:t>
            </a:r>
          </a:p>
          <a:p>
            <a:pPr lvl="0" algn="just"/>
            <a:endParaRPr lang="lv-LV" altLang="lv-LV" sz="1400" b="0" dirty="0" smtClean="0">
              <a:solidFill>
                <a:srgbClr val="1F497D"/>
              </a:solidFill>
              <a:ea typeface="+mn-ea"/>
              <a:cs typeface="Arial" charset="0"/>
            </a:endParaRPr>
          </a:p>
          <a:p>
            <a:pPr lvl="0" algn="just"/>
            <a:r>
              <a:rPr lang="lv-LV" altLang="lv-LV" sz="1400" b="0" dirty="0">
                <a:solidFill>
                  <a:srgbClr val="1F497D"/>
                </a:solidFill>
                <a:ea typeface="+mn-ea"/>
                <a:cs typeface="Arial" charset="0"/>
              </a:rPr>
              <a:t> </a:t>
            </a:r>
            <a:r>
              <a:rPr lang="lv-LV" altLang="lv-LV" sz="1400" b="0" dirty="0" smtClean="0">
                <a:solidFill>
                  <a:srgbClr val="1F497D"/>
                </a:solidFill>
                <a:ea typeface="+mn-ea"/>
                <a:cs typeface="Arial" charset="0"/>
              </a:rPr>
              <a:t>  </a:t>
            </a:r>
            <a:r>
              <a:rPr lang="lv-LV" altLang="lv-LV" sz="1100" b="0" dirty="0" smtClean="0">
                <a:solidFill>
                  <a:srgbClr val="1F497D"/>
                </a:solidFill>
              </a:rPr>
              <a:t>informācija </a:t>
            </a:r>
            <a:r>
              <a:rPr lang="lv-LV" altLang="lv-LV" sz="1100" b="0" dirty="0">
                <a:solidFill>
                  <a:srgbClr val="1F497D"/>
                </a:solidFill>
              </a:rPr>
              <a:t>norādāma par visu pārskata periodu</a:t>
            </a:r>
            <a:endParaRPr lang="lv-LV" altLang="lv-LV" sz="1400" b="0" dirty="0">
              <a:solidFill>
                <a:srgbClr val="1F497D"/>
              </a:solidFill>
              <a:ea typeface="+mn-ea"/>
              <a:cs typeface="Arial" charset="0"/>
            </a:endParaRPr>
          </a:p>
          <a:p>
            <a:pPr marL="171450" lvl="0" indent="-171450" algn="just">
              <a:buFont typeface="Arial" panose="020B0604020202020204" pitchFamily="34" charset="0"/>
              <a:buChar char="•"/>
            </a:pPr>
            <a:r>
              <a:rPr lang="lv-LV" altLang="lv-LV" sz="1100" b="0" i="1" dirty="0">
                <a:solidFill>
                  <a:srgbClr val="1F497D"/>
                </a:solidFill>
                <a:ea typeface="+mn-ea"/>
                <a:cs typeface="Arial" charset="0"/>
              </a:rPr>
              <a:t>(deklarācijā, stājoties amatā, minētās ziņas nav  jānorāda)</a:t>
            </a:r>
          </a:p>
          <a:p>
            <a:endParaRPr lang="lv-LV" dirty="0" smtClean="0"/>
          </a:p>
        </p:txBody>
      </p:sp>
      <p:sp>
        <p:nvSpPr>
          <p:cNvPr id="12292" name="Text Placeholder 3"/>
          <p:cNvSpPr>
            <a:spLocks noGrp="1"/>
          </p:cNvSpPr>
          <p:nvPr>
            <p:ph type="body" sz="quarter" idx="10"/>
          </p:nvPr>
        </p:nvSpPr>
        <p:spPr/>
        <p:txBody>
          <a:bodyPr/>
          <a:lstStyle/>
          <a:p>
            <a:fld id="{F1728F0C-A365-44AB-A1F0-DA4C8BE78A55}" type="datetime1">
              <a:rPr lang="lv-LV" smtClean="0"/>
              <a:t>2018.07.31.</a:t>
            </a:fld>
            <a:endParaRPr lang="lv-LV" dirty="0" smtClean="0"/>
          </a:p>
        </p:txBody>
      </p:sp>
      <p:sp>
        <p:nvSpPr>
          <p:cNvPr id="6" name="Slide Number Placeholder 5"/>
          <p:cNvSpPr>
            <a:spLocks noGrp="1"/>
          </p:cNvSpPr>
          <p:nvPr>
            <p:ph type="sldNum" sz="quarter" idx="13"/>
          </p:nvPr>
        </p:nvSpPr>
        <p:spPr>
          <a:xfrm>
            <a:off x="7920842" y="6324600"/>
            <a:ext cx="918358" cy="304800"/>
          </a:xfrm>
        </p:spPr>
        <p:txBody>
          <a:bodyPr/>
          <a:lstStyle/>
          <a:p>
            <a:pPr>
              <a:defRPr/>
            </a:pPr>
            <a:fld id="{7C8452CC-E07E-43D1-A139-BFED9EFC384E}" type="slidenum">
              <a:rPr lang="en-US" smtClean="0">
                <a:solidFill>
                  <a:prstClr val="black">
                    <a:tint val="75000"/>
                  </a:prstClr>
                </a:solidFill>
              </a:rPr>
              <a:pPr>
                <a:defRPr/>
              </a:pPr>
              <a:t>14</a:t>
            </a:fld>
            <a:endParaRPr lang="en-US" dirty="0">
              <a:solidFill>
                <a:prstClr val="black">
                  <a:tint val="75000"/>
                </a:prstClr>
              </a:solidFill>
            </a:endParaRPr>
          </a:p>
        </p:txBody>
      </p:sp>
      <p:pic>
        <p:nvPicPr>
          <p:cNvPr id="34818" name="Picture 2" descr="D:\Users\NP000159\Desktop\viss\Prezentācijas\prezentācijai\Ienākum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08" y="1672209"/>
            <a:ext cx="102870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34819" name="Picture 3" descr="D:\Users\NP000159\Desktop\viss\Prezentācijas\prezentācijai\Darījum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93" y="3773475"/>
            <a:ext cx="104775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142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69423" y="381000"/>
            <a:ext cx="6917377" cy="1036638"/>
          </a:xfrm>
        </p:spPr>
        <p:txBody>
          <a:bodyPr anchor="ctr" anchorCtr="0">
            <a:normAutofit/>
          </a:bodyPr>
          <a:lstStyle/>
          <a:p>
            <a:pPr algn="ctr"/>
            <a:r>
              <a:rPr lang="lv-LV" altLang="lv-LV" dirty="0">
                <a:solidFill>
                  <a:srgbClr val="1F497D"/>
                </a:solidFill>
              </a:rPr>
              <a:t>Deklarācijās norādāmā informācija</a:t>
            </a:r>
            <a:endParaRPr lang="lv-LV" sz="2800" dirty="0" smtClean="0"/>
          </a:p>
        </p:txBody>
      </p:sp>
      <p:sp>
        <p:nvSpPr>
          <p:cNvPr id="12291" name="Content Placeholder 2"/>
          <p:cNvSpPr>
            <a:spLocks noGrp="1"/>
          </p:cNvSpPr>
          <p:nvPr>
            <p:ph idx="1"/>
          </p:nvPr>
        </p:nvSpPr>
        <p:spPr>
          <a:xfrm>
            <a:off x="1769423" y="1555668"/>
            <a:ext cx="6917377" cy="4570495"/>
          </a:xfrm>
        </p:spPr>
        <p:txBody>
          <a:bodyPr>
            <a:normAutofit fontScale="92500" lnSpcReduction="20000"/>
          </a:bodyPr>
          <a:lstStyle/>
          <a:p>
            <a:pPr lvl="0" algn="just"/>
            <a:r>
              <a:rPr lang="lv-LV" altLang="lv-LV" sz="1600" u="sng" dirty="0">
                <a:solidFill>
                  <a:srgbClr val="1F497D"/>
                </a:solidFill>
                <a:ea typeface="+mn-ea"/>
                <a:cs typeface="Arial" charset="0"/>
              </a:rPr>
              <a:t>9.punkts</a:t>
            </a:r>
            <a:r>
              <a:rPr lang="lv-LV" altLang="lv-LV" sz="1600" b="0" dirty="0">
                <a:solidFill>
                  <a:srgbClr val="1F497D"/>
                </a:solidFill>
                <a:ea typeface="+mn-ea"/>
                <a:cs typeface="Arial" charset="0"/>
              </a:rPr>
              <a:t> – </a:t>
            </a:r>
            <a:r>
              <a:rPr lang="lv-LV" altLang="lv-LV" sz="1400" b="0" dirty="0">
                <a:solidFill>
                  <a:srgbClr val="1F497D"/>
                </a:solidFill>
                <a:cs typeface="Arial" charset="0"/>
              </a:rPr>
              <a:t>norāda informāciju </a:t>
            </a:r>
            <a:r>
              <a:rPr lang="lv-LV" altLang="lv-LV" sz="1400" b="0" dirty="0" smtClean="0">
                <a:solidFill>
                  <a:srgbClr val="1F497D"/>
                </a:solidFill>
                <a:ea typeface="+mn-ea"/>
                <a:cs typeface="Arial" charset="0"/>
              </a:rPr>
              <a:t>par </a:t>
            </a:r>
            <a:r>
              <a:rPr lang="lv-LV" altLang="lv-LV" sz="1400" b="0" dirty="0">
                <a:solidFill>
                  <a:srgbClr val="1F497D"/>
                </a:solidFill>
                <a:ea typeface="+mn-ea"/>
                <a:cs typeface="Arial" charset="0"/>
              </a:rPr>
              <a:t>savām parādsaistībām, ja to summa pārsniedz 20 Ministru kabineta noteiktās minimālās mēnešalgas,  sniedz ziņas par </a:t>
            </a:r>
            <a:r>
              <a:rPr lang="lv-LV" altLang="lv-LV" sz="1400" dirty="0">
                <a:solidFill>
                  <a:srgbClr val="1F497D"/>
                </a:solidFill>
                <a:ea typeface="+mn-ea"/>
                <a:cs typeface="Arial" charset="0"/>
              </a:rPr>
              <a:t>katras parādsaistības summu</a:t>
            </a:r>
            <a:r>
              <a:rPr lang="lv-LV" altLang="lv-LV" sz="1400" b="0" dirty="0">
                <a:solidFill>
                  <a:srgbClr val="1F497D"/>
                </a:solidFill>
                <a:ea typeface="+mn-ea"/>
                <a:cs typeface="Arial" charset="0"/>
              </a:rPr>
              <a:t> naudas izteiksmē attiecīgajā valūtā un to personu identifikācijas datus, kuras deklarācijas iesniedzējam izsniegušas aizdevumus, summu norāda arī ar vārdiem</a:t>
            </a:r>
            <a:r>
              <a:rPr lang="lv-LV" altLang="lv-LV" sz="1400" b="0" dirty="0" smtClean="0">
                <a:solidFill>
                  <a:srgbClr val="1F497D"/>
                </a:solidFill>
                <a:ea typeface="+mn-ea"/>
                <a:cs typeface="Arial" charset="0"/>
              </a:rPr>
              <a:t>.</a:t>
            </a:r>
          </a:p>
          <a:p>
            <a:pPr lvl="0" algn="just"/>
            <a:endParaRPr lang="lv-LV" altLang="lv-LV" sz="1400" b="0" dirty="0">
              <a:solidFill>
                <a:srgbClr val="1F497D"/>
              </a:solidFill>
              <a:ea typeface="+mn-ea"/>
              <a:cs typeface="Arial" charset="0"/>
            </a:endParaRPr>
          </a:p>
          <a:p>
            <a:pPr lvl="0" algn="just">
              <a:spcBef>
                <a:spcPts val="0"/>
              </a:spcBef>
            </a:pPr>
            <a:r>
              <a:rPr lang="lv-LV" altLang="lv-LV" sz="1100" b="0" dirty="0" smtClean="0">
                <a:solidFill>
                  <a:srgbClr val="1F497D"/>
                </a:solidFill>
              </a:rPr>
              <a:t> </a:t>
            </a:r>
            <a:r>
              <a:rPr lang="lv-LV" altLang="lv-LV" sz="1200" b="0" dirty="0" smtClean="0">
                <a:solidFill>
                  <a:srgbClr val="1F497D"/>
                </a:solidFill>
              </a:rPr>
              <a:t>informācija </a:t>
            </a:r>
            <a:r>
              <a:rPr lang="lv-LV" altLang="lv-LV" sz="1200" b="0" dirty="0">
                <a:solidFill>
                  <a:srgbClr val="1F497D"/>
                </a:solidFill>
              </a:rPr>
              <a:t>norādāma, kas ir aktuāla 31.12</a:t>
            </a:r>
            <a:r>
              <a:rPr lang="lv-LV" altLang="lv-LV" sz="1200" b="0" dirty="0" smtClean="0">
                <a:solidFill>
                  <a:srgbClr val="1F497D"/>
                </a:solidFill>
              </a:rPr>
              <a:t>.</a:t>
            </a:r>
          </a:p>
          <a:p>
            <a:pPr lvl="0" algn="just">
              <a:spcBef>
                <a:spcPts val="0"/>
              </a:spcBef>
            </a:pPr>
            <a:endParaRPr lang="lv-LV" altLang="lv-LV" sz="1100" i="1" dirty="0">
              <a:solidFill>
                <a:srgbClr val="1F497D"/>
              </a:solidFill>
            </a:endParaRPr>
          </a:p>
          <a:p>
            <a:pPr lvl="0">
              <a:spcBef>
                <a:spcPts val="0"/>
              </a:spcBef>
              <a:spcAft>
                <a:spcPts val="0"/>
              </a:spcAft>
              <a:defRPr/>
            </a:pPr>
            <a:r>
              <a:rPr lang="lv-LV" altLang="lv-LV" sz="1600" b="0" dirty="0">
                <a:solidFill>
                  <a:srgbClr val="000000"/>
                </a:solidFill>
                <a:ea typeface="+mn-ea"/>
                <a:cs typeface="Arial" charset="0"/>
              </a:rPr>
              <a:t> </a:t>
            </a:r>
            <a:r>
              <a:rPr lang="lv-LV" altLang="lv-LV" sz="1200" u="sng" dirty="0">
                <a:solidFill>
                  <a:srgbClr val="1F497D"/>
                </a:solidFill>
              </a:rPr>
              <a:t>Biežāk pieļautā kļūda</a:t>
            </a:r>
            <a:r>
              <a:rPr lang="lv-LV" altLang="lv-LV" sz="1200" u="sng" dirty="0" smtClean="0">
                <a:solidFill>
                  <a:srgbClr val="1F497D"/>
                </a:solidFill>
              </a:rPr>
              <a:t>:</a:t>
            </a:r>
          </a:p>
          <a:p>
            <a:pPr lvl="0">
              <a:spcBef>
                <a:spcPts val="0"/>
              </a:spcBef>
              <a:spcAft>
                <a:spcPts val="0"/>
              </a:spcAft>
              <a:defRPr/>
            </a:pPr>
            <a:endParaRPr lang="lv-LV" altLang="lv-LV" sz="1100" u="sng" dirty="0">
              <a:solidFill>
                <a:srgbClr val="1F497D"/>
              </a:solidFill>
            </a:endParaRPr>
          </a:p>
          <a:p>
            <a:pPr marL="285750" lvl="0" indent="-285750">
              <a:spcBef>
                <a:spcPts val="0"/>
              </a:spcBef>
              <a:spcAft>
                <a:spcPts val="0"/>
              </a:spcAft>
              <a:buFont typeface="Arial" panose="020B0604020202020204" pitchFamily="34" charset="0"/>
              <a:buChar char="•"/>
              <a:defRPr/>
            </a:pPr>
            <a:r>
              <a:rPr lang="lv-LV" altLang="lv-LV" sz="1400" b="0" dirty="0">
                <a:solidFill>
                  <a:srgbClr val="1F497D"/>
                </a:solidFill>
              </a:rPr>
              <a:t>pārskata periodā ir izveidojušās parādsaistības, bet </a:t>
            </a:r>
            <a:r>
              <a:rPr lang="lv-LV" altLang="lv-LV" sz="1400" b="0" dirty="0" smtClean="0">
                <a:solidFill>
                  <a:srgbClr val="1F497D"/>
                </a:solidFill>
              </a:rPr>
              <a:t>netiek norādīts </a:t>
            </a:r>
            <a:r>
              <a:rPr lang="lv-LV" altLang="lv-LV" sz="1400" b="0" dirty="0">
                <a:solidFill>
                  <a:srgbClr val="1F497D"/>
                </a:solidFill>
              </a:rPr>
              <a:t> </a:t>
            </a:r>
            <a:r>
              <a:rPr lang="lv-LV" altLang="lv-LV" sz="1400" b="0" dirty="0" smtClean="0">
                <a:solidFill>
                  <a:srgbClr val="1F497D"/>
                </a:solidFill>
              </a:rPr>
              <a:t>darījums - ņemts </a:t>
            </a:r>
            <a:r>
              <a:rPr lang="lv-LV" altLang="lv-LV" sz="1400" b="0" dirty="0">
                <a:solidFill>
                  <a:srgbClr val="1F497D"/>
                </a:solidFill>
              </a:rPr>
              <a:t>kredīts (8.punkts)</a:t>
            </a:r>
          </a:p>
          <a:p>
            <a:pPr marL="171450" lvl="0" indent="-171450">
              <a:spcBef>
                <a:spcPts val="0"/>
              </a:spcBef>
              <a:spcAft>
                <a:spcPts val="0"/>
              </a:spcAft>
              <a:buFont typeface="Arial" panose="020B0604020202020204" pitchFamily="34" charset="0"/>
              <a:buChar char="•"/>
              <a:defRPr/>
            </a:pPr>
            <a:endParaRPr lang="lv-LV" altLang="lv-LV" sz="1100" u="sng" dirty="0">
              <a:solidFill>
                <a:srgbClr val="1F497D"/>
              </a:solidFill>
            </a:endParaRPr>
          </a:p>
          <a:p>
            <a:pPr lvl="0" algn="just"/>
            <a:endParaRPr lang="lv-LV" altLang="lv-LV" sz="1600" b="0" dirty="0" smtClean="0">
              <a:solidFill>
                <a:srgbClr val="000000"/>
              </a:solidFill>
              <a:ea typeface="+mn-ea"/>
              <a:cs typeface="Arial" charset="0"/>
            </a:endParaRPr>
          </a:p>
          <a:p>
            <a:pPr lvl="0" algn="just"/>
            <a:endParaRPr lang="lv-LV" altLang="lv-LV" sz="1600" b="0" dirty="0" smtClean="0">
              <a:solidFill>
                <a:srgbClr val="000000"/>
              </a:solidFill>
              <a:ea typeface="+mn-ea"/>
              <a:cs typeface="Arial" charset="0"/>
            </a:endParaRPr>
          </a:p>
          <a:p>
            <a:pPr lvl="0" algn="just"/>
            <a:endParaRPr lang="lv-LV" altLang="lv-LV" sz="1600" b="0" dirty="0">
              <a:solidFill>
                <a:srgbClr val="000000"/>
              </a:solidFill>
              <a:ea typeface="+mn-ea"/>
              <a:cs typeface="Arial" charset="0"/>
            </a:endParaRPr>
          </a:p>
          <a:p>
            <a:pPr lvl="0" algn="just"/>
            <a:endParaRPr lang="lv-LV" altLang="lv-LV" sz="1600" b="0" dirty="0">
              <a:solidFill>
                <a:srgbClr val="000000"/>
              </a:solidFill>
              <a:ea typeface="+mn-ea"/>
              <a:cs typeface="Arial" charset="0"/>
            </a:endParaRPr>
          </a:p>
          <a:p>
            <a:pPr lvl="0" algn="just"/>
            <a:r>
              <a:rPr lang="lv-LV" altLang="lv-LV" sz="1600" u="sng" dirty="0">
                <a:solidFill>
                  <a:srgbClr val="1F497D"/>
                </a:solidFill>
                <a:ea typeface="+mn-ea"/>
                <a:cs typeface="Arial" charset="0"/>
              </a:rPr>
              <a:t>10.punkts</a:t>
            </a:r>
            <a:r>
              <a:rPr lang="lv-LV" altLang="lv-LV" sz="1600" b="0" dirty="0">
                <a:solidFill>
                  <a:srgbClr val="1F497D"/>
                </a:solidFill>
                <a:ea typeface="+mn-ea"/>
                <a:cs typeface="Arial" charset="0"/>
              </a:rPr>
              <a:t> – </a:t>
            </a:r>
            <a:r>
              <a:rPr lang="lv-LV" altLang="lv-LV" sz="1400" b="0" dirty="0">
                <a:solidFill>
                  <a:srgbClr val="1F497D"/>
                </a:solidFill>
                <a:cs typeface="Arial" charset="0"/>
              </a:rPr>
              <a:t>norāda informāciju </a:t>
            </a:r>
            <a:r>
              <a:rPr lang="lv-LV" altLang="lv-LV" sz="1400" b="0" dirty="0" smtClean="0">
                <a:solidFill>
                  <a:srgbClr val="1F497D"/>
                </a:solidFill>
                <a:ea typeface="+mn-ea"/>
                <a:cs typeface="Arial" charset="0"/>
              </a:rPr>
              <a:t>par </a:t>
            </a:r>
            <a:r>
              <a:rPr lang="lv-LV" altLang="lv-LV" sz="1400" b="0" dirty="0">
                <a:solidFill>
                  <a:srgbClr val="1F497D"/>
                </a:solidFill>
                <a:ea typeface="+mn-ea"/>
                <a:cs typeface="Arial" charset="0"/>
              </a:rPr>
              <a:t>izsniegtajiem aizdevumiem, ja to summa pārsniedz 20 Ministru kabineta noteiktās minimālās mēnešalgas, sniedz ziņas par </a:t>
            </a:r>
            <a:r>
              <a:rPr lang="lv-LV" altLang="lv-LV" sz="1400" dirty="0">
                <a:solidFill>
                  <a:srgbClr val="1F497D"/>
                </a:solidFill>
                <a:ea typeface="+mn-ea"/>
                <a:cs typeface="Arial" charset="0"/>
              </a:rPr>
              <a:t>katra aizdevuma summu </a:t>
            </a:r>
            <a:r>
              <a:rPr lang="lv-LV" altLang="lv-LV" sz="1400" b="0" dirty="0">
                <a:solidFill>
                  <a:srgbClr val="1F497D"/>
                </a:solidFill>
                <a:ea typeface="+mn-ea"/>
                <a:cs typeface="Arial" charset="0"/>
              </a:rPr>
              <a:t>naudas izteiksmē attiecīgajā valūtā un to personu identifikācijas datus, kurām deklarācijas iesniedzējs izsniedzis aizdevumus, summu norāda arī ar vārdiem</a:t>
            </a:r>
            <a:r>
              <a:rPr lang="lv-LV" altLang="lv-LV" sz="1400" b="0" dirty="0" smtClean="0">
                <a:solidFill>
                  <a:srgbClr val="1F497D"/>
                </a:solidFill>
                <a:ea typeface="+mn-ea"/>
                <a:cs typeface="Arial" charset="0"/>
              </a:rPr>
              <a:t>.</a:t>
            </a:r>
          </a:p>
          <a:p>
            <a:pPr lvl="0" algn="just"/>
            <a:endParaRPr lang="lv-LV" altLang="lv-LV" sz="1400" b="0" dirty="0">
              <a:solidFill>
                <a:srgbClr val="1F497D"/>
              </a:solidFill>
              <a:ea typeface="+mn-ea"/>
              <a:cs typeface="Arial" charset="0"/>
            </a:endParaRPr>
          </a:p>
          <a:p>
            <a:pPr lvl="0" algn="just">
              <a:spcBef>
                <a:spcPts val="0"/>
              </a:spcBef>
            </a:pPr>
            <a:r>
              <a:rPr lang="lv-LV" altLang="lv-LV" sz="1100" b="0" dirty="0" smtClean="0">
                <a:solidFill>
                  <a:srgbClr val="1F497D"/>
                </a:solidFill>
              </a:rPr>
              <a:t> </a:t>
            </a:r>
            <a:r>
              <a:rPr lang="lv-LV" altLang="lv-LV" sz="1200" b="0" dirty="0" smtClean="0">
                <a:solidFill>
                  <a:srgbClr val="1F497D"/>
                </a:solidFill>
              </a:rPr>
              <a:t>informācija </a:t>
            </a:r>
            <a:r>
              <a:rPr lang="lv-LV" altLang="lv-LV" sz="1200" b="0" dirty="0">
                <a:solidFill>
                  <a:srgbClr val="1F497D"/>
                </a:solidFill>
              </a:rPr>
              <a:t>norādāma, kas ir aktuāla 31.12.</a:t>
            </a:r>
            <a:endParaRPr lang="lv-LV" altLang="lv-LV" sz="1200" i="1" dirty="0">
              <a:solidFill>
                <a:srgbClr val="1F497D"/>
              </a:solidFill>
            </a:endParaRPr>
          </a:p>
          <a:p>
            <a:pPr lvl="0" algn="just"/>
            <a:endParaRPr lang="lv-LV" altLang="lv-LV" sz="1400" b="0" dirty="0">
              <a:solidFill>
                <a:srgbClr val="1F497D"/>
              </a:solidFill>
              <a:ea typeface="+mn-ea"/>
              <a:cs typeface="Arial" charset="0"/>
            </a:endParaRPr>
          </a:p>
          <a:p>
            <a:endParaRPr lang="lv-LV" dirty="0" smtClean="0"/>
          </a:p>
        </p:txBody>
      </p:sp>
      <p:sp>
        <p:nvSpPr>
          <p:cNvPr id="6" name="Slide Number Placeholder 5"/>
          <p:cNvSpPr>
            <a:spLocks noGrp="1"/>
          </p:cNvSpPr>
          <p:nvPr>
            <p:ph type="sldNum" sz="quarter" idx="13"/>
          </p:nvPr>
        </p:nvSpPr>
        <p:spPr>
          <a:xfrm>
            <a:off x="8122722" y="6324600"/>
            <a:ext cx="716478" cy="304800"/>
          </a:xfrm>
        </p:spPr>
        <p:txBody>
          <a:bodyPr/>
          <a:lstStyle/>
          <a:p>
            <a:pPr>
              <a:defRPr/>
            </a:pPr>
            <a:fld id="{7C8452CC-E07E-43D1-A139-BFED9EFC384E}" type="slidenum">
              <a:rPr lang="en-US" smtClean="0">
                <a:solidFill>
                  <a:prstClr val="black">
                    <a:tint val="75000"/>
                  </a:prstClr>
                </a:solidFill>
              </a:rPr>
              <a:pPr>
                <a:defRPr/>
              </a:pPr>
              <a:t>15</a:t>
            </a:fld>
            <a:endParaRPr lang="en-US" dirty="0">
              <a:solidFill>
                <a:prstClr val="black">
                  <a:tint val="75000"/>
                </a:prstClr>
              </a:solidFill>
            </a:endParaRPr>
          </a:p>
        </p:txBody>
      </p:sp>
      <p:pic>
        <p:nvPicPr>
          <p:cNvPr id="35842" name="Picture 2" descr="D:\Users\NP000159\Desktop\viss\Prezentācijas\prezentācijai\Aizdevum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39" y="4485652"/>
            <a:ext cx="102870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3" descr="D:\Users\NP000159\Desktop\viss\Prezentācijas\prezentācijai\Parādsaistība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218" y="1642448"/>
            <a:ext cx="1038225" cy="1076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fld id="{02E5BA91-7511-42D9-8713-29C0E3619F83}" type="datetime1">
              <a:rPr lang="lv-LV" smtClean="0"/>
              <a:t>2018.07.31.</a:t>
            </a:fld>
            <a:endParaRPr lang="lv-LV" dirty="0"/>
          </a:p>
        </p:txBody>
      </p:sp>
    </p:spTree>
    <p:extLst>
      <p:ext uri="{BB962C8B-B14F-4D97-AF65-F5344CB8AC3E}">
        <p14:creationId xmlns:p14="http://schemas.microsoft.com/office/powerpoint/2010/main" val="2455142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69423" y="381000"/>
            <a:ext cx="6917377" cy="1036638"/>
          </a:xfrm>
        </p:spPr>
        <p:txBody>
          <a:bodyPr anchor="ctr" anchorCtr="0">
            <a:normAutofit/>
          </a:bodyPr>
          <a:lstStyle/>
          <a:p>
            <a:pPr algn="ctr"/>
            <a:r>
              <a:rPr lang="lv-LV" altLang="lv-LV" dirty="0">
                <a:solidFill>
                  <a:srgbClr val="1F497D"/>
                </a:solidFill>
              </a:rPr>
              <a:t>Deklarācijās norādāmā informācija</a:t>
            </a:r>
            <a:endParaRPr lang="lv-LV" sz="2800" dirty="0" smtClean="0"/>
          </a:p>
        </p:txBody>
      </p:sp>
      <p:sp>
        <p:nvSpPr>
          <p:cNvPr id="12291" name="Content Placeholder 2"/>
          <p:cNvSpPr>
            <a:spLocks noGrp="1"/>
          </p:cNvSpPr>
          <p:nvPr>
            <p:ph idx="1"/>
          </p:nvPr>
        </p:nvSpPr>
        <p:spPr>
          <a:xfrm>
            <a:off x="1769423" y="1555668"/>
            <a:ext cx="6917377" cy="4570495"/>
          </a:xfrm>
        </p:spPr>
        <p:txBody>
          <a:bodyPr/>
          <a:lstStyle/>
          <a:p>
            <a:pPr lvl="0" algn="just" eaLnBrk="1" hangingPunct="1">
              <a:lnSpc>
                <a:spcPct val="90000"/>
              </a:lnSpc>
              <a:spcBef>
                <a:spcPct val="0"/>
              </a:spcBef>
            </a:pPr>
            <a:r>
              <a:rPr lang="lv-LV" altLang="lv-LV" sz="1600" u="sng" dirty="0">
                <a:solidFill>
                  <a:srgbClr val="1F497D"/>
                </a:solidFill>
              </a:rPr>
              <a:t>11.punkts</a:t>
            </a:r>
            <a:r>
              <a:rPr lang="lv-LV" altLang="lv-LV" sz="1600" b="0" dirty="0">
                <a:solidFill>
                  <a:srgbClr val="1F497D"/>
                </a:solidFill>
                <a:ea typeface="+mn-ea"/>
                <a:cs typeface="Arial" charset="0"/>
              </a:rPr>
              <a:t> – </a:t>
            </a:r>
            <a:r>
              <a:rPr lang="lv-LV" altLang="lv-LV" sz="1400" b="0" dirty="0">
                <a:solidFill>
                  <a:srgbClr val="1F497D"/>
                </a:solidFill>
              </a:rPr>
              <a:t>valsts amatpersona </a:t>
            </a:r>
            <a:r>
              <a:rPr lang="lv-LV" altLang="lv-LV" sz="1400" b="0" i="1" dirty="0">
                <a:solidFill>
                  <a:srgbClr val="1F497D"/>
                </a:solidFill>
              </a:rPr>
              <a:t>Noziedzīgi iegūtu līdzekļu legalizācijas un terorisma finansēšanas novēršanas likuma</a:t>
            </a:r>
            <a:r>
              <a:rPr lang="lv-LV" altLang="lv-LV" sz="1400" b="0" dirty="0">
                <a:solidFill>
                  <a:srgbClr val="1F497D"/>
                </a:solidFill>
              </a:rPr>
              <a:t> izpratnē </a:t>
            </a:r>
            <a:r>
              <a:rPr lang="lv-LV" altLang="lv-LV" sz="1400" b="0" u="sng" dirty="0">
                <a:solidFill>
                  <a:srgbClr val="1F497D"/>
                </a:solidFill>
              </a:rPr>
              <a:t>ir patiesais labuma guvējs </a:t>
            </a:r>
            <a:r>
              <a:rPr lang="lv-LV" altLang="lv-LV" sz="1400" b="0" dirty="0">
                <a:solidFill>
                  <a:srgbClr val="1F497D"/>
                </a:solidFill>
              </a:rPr>
              <a:t>no </a:t>
            </a:r>
            <a:r>
              <a:rPr lang="lv-LV" altLang="lv-LV" sz="1400" b="0" u="sng" dirty="0">
                <a:solidFill>
                  <a:srgbClr val="1F497D"/>
                </a:solidFill>
              </a:rPr>
              <a:t>citai personai piederošas </a:t>
            </a:r>
            <a:r>
              <a:rPr lang="lv-LV" altLang="lv-LV" sz="1400" b="0" dirty="0">
                <a:solidFill>
                  <a:srgbClr val="1F497D"/>
                </a:solidFill>
              </a:rPr>
              <a:t>vai pārvaldīšanā nodotas lietas vai tās daļas, no </a:t>
            </a:r>
            <a:r>
              <a:rPr lang="lv-LV" altLang="lv-LV" sz="1400" b="0" u="sng" dirty="0">
                <a:solidFill>
                  <a:srgbClr val="1F497D"/>
                </a:solidFill>
              </a:rPr>
              <a:t>citai personai piederošām </a:t>
            </a:r>
            <a:r>
              <a:rPr lang="lv-LV" altLang="lv-LV" sz="1400" b="0" dirty="0">
                <a:solidFill>
                  <a:srgbClr val="1F497D"/>
                </a:solidFill>
              </a:rPr>
              <a:t>vai citas personas pārvaldīšanā esošām kapitāla daļām, akcijām un citiem finanšu instrumentiem (norāda tās personas identifikācijas datus, no kuras tiek gūts labums, priekšmetu, tā vērtību un valūtu. Ja ir noslēgts līgums, sniedz ziņas par līguma noslēgšanas datumu, līguma priekšmetu, tā vērtību un valūtu).</a:t>
            </a:r>
          </a:p>
          <a:p>
            <a:pPr lvl="0" algn="just" eaLnBrk="1" hangingPunct="1">
              <a:lnSpc>
                <a:spcPct val="90000"/>
              </a:lnSpc>
              <a:spcBef>
                <a:spcPct val="0"/>
              </a:spcBef>
            </a:pPr>
            <a:endParaRPr lang="lv-LV" altLang="lv-LV" sz="1000" dirty="0" smtClean="0">
              <a:solidFill>
                <a:srgbClr val="1F497D"/>
              </a:solidFill>
            </a:endParaRPr>
          </a:p>
          <a:p>
            <a:pPr lvl="0" algn="just">
              <a:spcBef>
                <a:spcPts val="0"/>
              </a:spcBef>
            </a:pPr>
            <a:r>
              <a:rPr lang="lv-LV" altLang="lv-LV" sz="1100" b="0" dirty="0" smtClean="0">
                <a:solidFill>
                  <a:srgbClr val="1F497D"/>
                </a:solidFill>
              </a:rPr>
              <a:t> informācija </a:t>
            </a:r>
            <a:r>
              <a:rPr lang="lv-LV" altLang="lv-LV" sz="1100" b="0" dirty="0">
                <a:solidFill>
                  <a:srgbClr val="1F497D"/>
                </a:solidFill>
              </a:rPr>
              <a:t>norādāma, kas ir aktuāla 31.12.</a:t>
            </a:r>
            <a:endParaRPr lang="lv-LV" altLang="lv-LV" sz="1100" i="1" dirty="0">
              <a:solidFill>
                <a:srgbClr val="1F497D"/>
              </a:solidFill>
            </a:endParaRPr>
          </a:p>
          <a:p>
            <a:pPr lvl="0" algn="just" eaLnBrk="1" hangingPunct="1">
              <a:lnSpc>
                <a:spcPct val="90000"/>
              </a:lnSpc>
              <a:spcBef>
                <a:spcPct val="0"/>
              </a:spcBef>
            </a:pPr>
            <a:endParaRPr lang="lv-LV" altLang="lv-LV" sz="1000" dirty="0">
              <a:solidFill>
                <a:srgbClr val="1F497D"/>
              </a:solidFill>
            </a:endParaRPr>
          </a:p>
          <a:p>
            <a:pPr lvl="0" algn="just" eaLnBrk="1" hangingPunct="1">
              <a:lnSpc>
                <a:spcPct val="90000"/>
              </a:lnSpc>
              <a:spcBef>
                <a:spcPct val="0"/>
              </a:spcBef>
            </a:pPr>
            <a:endParaRPr lang="lv-LV" altLang="lv-LV" sz="1000" dirty="0" smtClean="0">
              <a:solidFill>
                <a:srgbClr val="1F497D"/>
              </a:solidFill>
            </a:endParaRPr>
          </a:p>
          <a:p>
            <a:pPr lvl="0" algn="just" eaLnBrk="1" hangingPunct="1">
              <a:lnSpc>
                <a:spcPct val="90000"/>
              </a:lnSpc>
              <a:spcBef>
                <a:spcPct val="0"/>
              </a:spcBef>
            </a:pPr>
            <a:endParaRPr lang="lv-LV" altLang="lv-LV" sz="1000" dirty="0">
              <a:solidFill>
                <a:srgbClr val="1F497D"/>
              </a:solidFill>
            </a:endParaRPr>
          </a:p>
          <a:p>
            <a:pPr lvl="0" algn="just" eaLnBrk="1" hangingPunct="1">
              <a:lnSpc>
                <a:spcPct val="90000"/>
              </a:lnSpc>
              <a:spcBef>
                <a:spcPct val="0"/>
              </a:spcBef>
            </a:pPr>
            <a:r>
              <a:rPr lang="lv-LV" altLang="lv-LV" sz="1600" u="sng" dirty="0">
                <a:solidFill>
                  <a:srgbClr val="1F497D"/>
                </a:solidFill>
              </a:rPr>
              <a:t>12.punkts</a:t>
            </a:r>
            <a:r>
              <a:rPr lang="lv-LV" altLang="lv-LV" sz="1600" b="0" dirty="0">
                <a:solidFill>
                  <a:srgbClr val="1F497D"/>
                </a:solidFill>
                <a:ea typeface="+mn-ea"/>
                <a:cs typeface="Arial" charset="0"/>
              </a:rPr>
              <a:t> – </a:t>
            </a:r>
            <a:r>
              <a:rPr lang="lv-LV" altLang="lv-LV" sz="1400" b="0" dirty="0">
                <a:solidFill>
                  <a:srgbClr val="1F497D"/>
                </a:solidFill>
                <a:cs typeface="Arial" charset="0"/>
              </a:rPr>
              <a:t>norāda informāciju </a:t>
            </a:r>
            <a:r>
              <a:rPr lang="lv-LV" altLang="lv-LV" sz="1400" b="0" dirty="0" smtClean="0">
                <a:solidFill>
                  <a:srgbClr val="1F497D"/>
                </a:solidFill>
                <a:cs typeface="Arial" charset="0"/>
              </a:rPr>
              <a:t>vai </a:t>
            </a:r>
            <a:r>
              <a:rPr lang="lv-LV" altLang="lv-LV" sz="1400" b="0" dirty="0" smtClean="0">
                <a:solidFill>
                  <a:srgbClr val="1F497D"/>
                </a:solidFill>
              </a:rPr>
              <a:t>valsts </a:t>
            </a:r>
            <a:r>
              <a:rPr lang="lv-LV" altLang="lv-LV" sz="1400" b="0" dirty="0">
                <a:solidFill>
                  <a:srgbClr val="1F497D"/>
                </a:solidFill>
              </a:rPr>
              <a:t>amatpersonai ir uzkrāti līdzekļi privātajos pensiju fondos vai dzīvības apdrošināšanā (ar līdzekļu uzkrāšanu) – norāda ar vārdiem </a:t>
            </a:r>
            <a:r>
              <a:rPr lang="lv-LV" altLang="lv-LV" sz="1400" b="0" i="1" dirty="0">
                <a:solidFill>
                  <a:srgbClr val="1F497D"/>
                </a:solidFill>
              </a:rPr>
              <a:t>"ir" </a:t>
            </a:r>
            <a:r>
              <a:rPr lang="lv-LV" altLang="lv-LV" sz="1400" b="0" dirty="0">
                <a:solidFill>
                  <a:srgbClr val="1F497D"/>
                </a:solidFill>
              </a:rPr>
              <a:t>vai </a:t>
            </a:r>
            <a:r>
              <a:rPr lang="lv-LV" altLang="lv-LV" sz="1400" b="0" i="1" dirty="0">
                <a:solidFill>
                  <a:srgbClr val="1F497D"/>
                </a:solidFill>
              </a:rPr>
              <a:t>"nav".</a:t>
            </a:r>
          </a:p>
          <a:p>
            <a:endParaRPr lang="lv-LV" dirty="0" smtClean="0"/>
          </a:p>
        </p:txBody>
      </p:sp>
      <p:sp>
        <p:nvSpPr>
          <p:cNvPr id="12292" name="Text Placeholder 3"/>
          <p:cNvSpPr>
            <a:spLocks noGrp="1"/>
          </p:cNvSpPr>
          <p:nvPr>
            <p:ph type="body" sz="quarter" idx="10"/>
          </p:nvPr>
        </p:nvSpPr>
        <p:spPr/>
        <p:txBody>
          <a:bodyPr/>
          <a:lstStyle/>
          <a:p>
            <a:fld id="{813810B1-A11C-4C9E-92C7-B6084C1E0202}" type="datetime1">
              <a:rPr lang="lv-LV" smtClean="0"/>
              <a:t>2018.07.31.</a:t>
            </a:fld>
            <a:endParaRPr lang="lv-LV" dirty="0" smtClean="0"/>
          </a:p>
        </p:txBody>
      </p:sp>
      <p:sp>
        <p:nvSpPr>
          <p:cNvPr id="6" name="Slide Number Placeholder 5"/>
          <p:cNvSpPr>
            <a:spLocks noGrp="1"/>
          </p:cNvSpPr>
          <p:nvPr>
            <p:ph type="sldNum" sz="quarter" idx="13"/>
          </p:nvPr>
        </p:nvSpPr>
        <p:spPr>
          <a:xfrm>
            <a:off x="8352064" y="6324600"/>
            <a:ext cx="487136" cy="304800"/>
          </a:xfrm>
        </p:spPr>
        <p:txBody>
          <a:bodyPr/>
          <a:lstStyle/>
          <a:p>
            <a:pPr>
              <a:defRPr/>
            </a:pPr>
            <a:fld id="{7C8452CC-E07E-43D1-A139-BFED9EFC384E}" type="slidenum">
              <a:rPr lang="en-US" smtClean="0">
                <a:solidFill>
                  <a:prstClr val="black">
                    <a:tint val="75000"/>
                  </a:prstClr>
                </a:solidFill>
              </a:rPr>
              <a:pPr>
                <a:defRPr/>
              </a:pPr>
              <a:t>16</a:t>
            </a:fld>
            <a:endParaRPr lang="en-US" dirty="0">
              <a:solidFill>
                <a:prstClr val="black">
                  <a:tint val="75000"/>
                </a:prstClr>
              </a:solidFill>
            </a:endParaRPr>
          </a:p>
        </p:txBody>
      </p:sp>
      <p:pic>
        <p:nvPicPr>
          <p:cNvPr id="36866" name="Picture 2" descr="D:\Users\NP000159\Desktop\viss\Prezentācijas\prezentācijai\Patiesais labuma guvēj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96" y="1640458"/>
            <a:ext cx="103822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3" descr="D:\Users\NP000159\Desktop\viss\Prezentācijas\prezentācijai\Privātie pensiju fondi un apdrošināša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355" y="3913570"/>
            <a:ext cx="104775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142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69423" y="381000"/>
            <a:ext cx="6917377" cy="1036638"/>
          </a:xfrm>
        </p:spPr>
        <p:txBody>
          <a:bodyPr anchor="ctr" anchorCtr="0">
            <a:normAutofit/>
          </a:bodyPr>
          <a:lstStyle/>
          <a:p>
            <a:pPr algn="ctr"/>
            <a:r>
              <a:rPr lang="lv-LV" altLang="lv-LV" dirty="0">
                <a:solidFill>
                  <a:srgbClr val="1F497D"/>
                </a:solidFill>
              </a:rPr>
              <a:t>Deklarācijās norādāmā informācija</a:t>
            </a:r>
            <a:endParaRPr lang="lv-LV" sz="2800" dirty="0" smtClean="0"/>
          </a:p>
        </p:txBody>
      </p:sp>
      <p:sp>
        <p:nvSpPr>
          <p:cNvPr id="12291" name="Content Placeholder 2"/>
          <p:cNvSpPr>
            <a:spLocks noGrp="1"/>
          </p:cNvSpPr>
          <p:nvPr>
            <p:ph idx="1"/>
          </p:nvPr>
        </p:nvSpPr>
        <p:spPr>
          <a:xfrm>
            <a:off x="1923803" y="1555668"/>
            <a:ext cx="6762997" cy="4570495"/>
          </a:xfrm>
        </p:spPr>
        <p:txBody>
          <a:bodyPr>
            <a:normAutofit/>
          </a:bodyPr>
          <a:lstStyle/>
          <a:p>
            <a:pPr lvl="0" algn="just">
              <a:spcBef>
                <a:spcPts val="0"/>
              </a:spcBef>
            </a:pPr>
            <a:r>
              <a:rPr lang="lv-LV" altLang="lv-LV" sz="1600" u="sng" dirty="0">
                <a:solidFill>
                  <a:srgbClr val="1F497D"/>
                </a:solidFill>
              </a:rPr>
              <a:t>13.punkts – publicējamā daļa</a:t>
            </a:r>
            <a:r>
              <a:rPr lang="lv-LV" altLang="lv-LV" sz="1600" b="0" dirty="0">
                <a:solidFill>
                  <a:srgbClr val="1F497D"/>
                </a:solidFill>
                <a:cs typeface="Arial" charset="0"/>
              </a:rPr>
              <a:t> – </a:t>
            </a:r>
            <a:r>
              <a:rPr lang="lv-LV" altLang="lv-LV" sz="1400" b="0" dirty="0">
                <a:solidFill>
                  <a:srgbClr val="1F497D"/>
                </a:solidFill>
              </a:rPr>
              <a:t>Cita informācija, kuru deklarācijas iesniedzējs vēlas norādīt un kuras mērķis ir paskaidrot ar deklarētajām ziņām saistītas intereses vai citus apstākļus, kuri var izraisīt mantisko vai citu personisko ieinteresētību kādas deklarācijas iesniedzēja amata pienākumos ietilpstošas darbības veikšanā</a:t>
            </a:r>
            <a:r>
              <a:rPr lang="lv-LV" altLang="lv-LV" sz="1400" b="0" dirty="0" smtClean="0">
                <a:solidFill>
                  <a:srgbClr val="1F497D"/>
                </a:solidFill>
              </a:rPr>
              <a:t>.</a:t>
            </a:r>
          </a:p>
          <a:p>
            <a:pPr lvl="0" algn="just">
              <a:spcBef>
                <a:spcPts val="0"/>
              </a:spcBef>
            </a:pPr>
            <a:endParaRPr lang="lv-LV" altLang="lv-LV" sz="1400" b="0" dirty="0">
              <a:solidFill>
                <a:srgbClr val="1F497D"/>
              </a:solidFill>
            </a:endParaRPr>
          </a:p>
          <a:p>
            <a:pPr lvl="0" algn="just">
              <a:spcBef>
                <a:spcPts val="0"/>
              </a:spcBef>
            </a:pPr>
            <a:r>
              <a:rPr lang="lv-LV" altLang="lv-LV" sz="1600" u="sng" dirty="0">
                <a:solidFill>
                  <a:srgbClr val="1F497D"/>
                </a:solidFill>
              </a:rPr>
              <a:t>13.punkts – nepublicējamā daļa</a:t>
            </a:r>
            <a:r>
              <a:rPr lang="lv-LV" altLang="lv-LV" sz="1600" b="0" dirty="0">
                <a:solidFill>
                  <a:srgbClr val="1F497D"/>
                </a:solidFill>
                <a:cs typeface="Arial" charset="0"/>
              </a:rPr>
              <a:t> – </a:t>
            </a:r>
            <a:r>
              <a:rPr lang="lv-LV" altLang="lv-LV" sz="1400" b="0" dirty="0">
                <a:solidFill>
                  <a:srgbClr val="1F497D"/>
                </a:solidFill>
              </a:rPr>
              <a:t>Cita informācija, kuru deklarācijas iesniedzējs vēlas norādīt deklarācijā attiecībā uz tai piederošu lietu vai lietu kopību, kuras vērtība pēc deklarācijas iesniedzēja ieskatiem pārsniedz 20 minimālās mēnešalgas un kura nav norādīta deklarācijas publicējamās daļas 3., 4., 5., 6. un 13.punktā.</a:t>
            </a:r>
          </a:p>
          <a:p>
            <a:pPr lvl="0" algn="just">
              <a:spcBef>
                <a:spcPts val="0"/>
              </a:spcBef>
            </a:pPr>
            <a:endParaRPr lang="lv-LV" altLang="lv-LV" sz="1000" b="0" dirty="0" smtClean="0">
              <a:solidFill>
                <a:srgbClr val="1F497D"/>
              </a:solidFill>
            </a:endParaRPr>
          </a:p>
          <a:p>
            <a:pPr lvl="0" algn="just">
              <a:spcBef>
                <a:spcPts val="0"/>
              </a:spcBef>
            </a:pPr>
            <a:endParaRPr lang="lv-LV" altLang="lv-LV" sz="1000" b="0" dirty="0">
              <a:solidFill>
                <a:srgbClr val="1F497D"/>
              </a:solidFill>
            </a:endParaRPr>
          </a:p>
          <a:p>
            <a:pPr lvl="0" algn="just">
              <a:spcBef>
                <a:spcPts val="0"/>
              </a:spcBef>
            </a:pPr>
            <a:r>
              <a:rPr lang="lv-LV" altLang="lv-LV" sz="1600" u="sng" dirty="0">
                <a:solidFill>
                  <a:srgbClr val="1F497D"/>
                </a:solidFill>
              </a:rPr>
              <a:t>14.punkts</a:t>
            </a:r>
            <a:r>
              <a:rPr lang="lv-LV" altLang="lv-LV" sz="1600" b="0" dirty="0">
                <a:solidFill>
                  <a:srgbClr val="1F497D"/>
                </a:solidFill>
                <a:cs typeface="Arial" charset="0"/>
              </a:rPr>
              <a:t> – </a:t>
            </a:r>
            <a:r>
              <a:rPr lang="lv-LV" altLang="lv-LV" sz="1400" b="0" dirty="0">
                <a:solidFill>
                  <a:srgbClr val="1F497D"/>
                </a:solidFill>
              </a:rPr>
              <a:t>norāda sava laulātā, vecāku, brāļu, māsu un bērnu vārdu, uzvārdu un radniecību. </a:t>
            </a:r>
            <a:endParaRPr lang="lv-LV" altLang="lv-LV" sz="1400" b="0" dirty="0" smtClean="0">
              <a:solidFill>
                <a:srgbClr val="1F497D"/>
              </a:solidFill>
            </a:endParaRPr>
          </a:p>
          <a:p>
            <a:pPr lvl="0" algn="just">
              <a:spcBef>
                <a:spcPts val="0"/>
              </a:spcBef>
            </a:pPr>
            <a:endParaRPr lang="lv-LV" altLang="lv-LV" sz="1400" b="0" dirty="0" smtClean="0">
              <a:solidFill>
                <a:srgbClr val="1F497D"/>
              </a:solidFill>
            </a:endParaRPr>
          </a:p>
          <a:p>
            <a:pPr lvl="0" algn="just">
              <a:lnSpc>
                <a:spcPct val="120000"/>
              </a:lnSpc>
              <a:spcBef>
                <a:spcPts val="0"/>
              </a:spcBef>
            </a:pPr>
            <a:r>
              <a:rPr lang="lv-LV" altLang="lv-LV" sz="1100" b="0" dirty="0" smtClean="0">
                <a:solidFill>
                  <a:srgbClr val="1F497D"/>
                </a:solidFill>
              </a:rPr>
              <a:t>nospiežot </a:t>
            </a:r>
            <a:r>
              <a:rPr lang="lv-LV" altLang="lv-LV" sz="1100" b="0" dirty="0">
                <a:solidFill>
                  <a:srgbClr val="1F497D"/>
                </a:solidFill>
              </a:rPr>
              <a:t>hipersaiti </a:t>
            </a:r>
            <a:r>
              <a:rPr lang="lv-LV" altLang="lv-LV" sz="1100" i="1" dirty="0">
                <a:solidFill>
                  <a:srgbClr val="1F497D"/>
                </a:solidFill>
              </a:rPr>
              <a:t>Pieprasīt radinieku un laulāto datus no valsts </a:t>
            </a:r>
            <a:r>
              <a:rPr lang="lv-LV" altLang="lv-LV" sz="1100" i="1" dirty="0" smtClean="0">
                <a:solidFill>
                  <a:srgbClr val="1F497D"/>
                </a:solidFill>
              </a:rPr>
              <a:t>reģistriem.</a:t>
            </a:r>
          </a:p>
          <a:p>
            <a:pPr lvl="0" algn="just">
              <a:lnSpc>
                <a:spcPct val="120000"/>
              </a:lnSpc>
              <a:spcBef>
                <a:spcPts val="0"/>
              </a:spcBef>
            </a:pPr>
            <a:endParaRPr lang="lv-LV" altLang="lv-LV" sz="1500" b="0" dirty="0">
              <a:solidFill>
                <a:srgbClr val="1F497D"/>
              </a:solidFill>
            </a:endParaRPr>
          </a:p>
          <a:p>
            <a:pPr lvl="0" algn="just">
              <a:spcBef>
                <a:spcPts val="0"/>
              </a:spcBef>
            </a:pPr>
            <a:r>
              <a:rPr lang="lv-LV" altLang="lv-LV" sz="1100" dirty="0" smtClean="0">
                <a:solidFill>
                  <a:srgbClr val="1F497D"/>
                </a:solidFill>
              </a:rPr>
              <a:t>No </a:t>
            </a:r>
            <a:r>
              <a:rPr lang="lv-LV" altLang="lv-LV" sz="1100" dirty="0">
                <a:solidFill>
                  <a:srgbClr val="1F497D"/>
                </a:solidFill>
              </a:rPr>
              <a:t>2015.gada </a:t>
            </a:r>
            <a:r>
              <a:rPr lang="lv-LV" altLang="lv-LV" sz="1100" dirty="0" smtClean="0">
                <a:solidFill>
                  <a:srgbClr val="1F497D"/>
                </a:solidFill>
              </a:rPr>
              <a:t>1.janvāra</a:t>
            </a:r>
            <a:r>
              <a:rPr lang="lv-LV" altLang="lv-LV" sz="1100" dirty="0" smtClean="0">
                <a:solidFill>
                  <a:srgbClr val="000000"/>
                </a:solidFill>
              </a:rPr>
              <a:t> </a:t>
            </a:r>
            <a:r>
              <a:rPr lang="lv-LV" altLang="lv-LV" sz="1100" dirty="0">
                <a:solidFill>
                  <a:srgbClr val="1F497D"/>
                </a:solidFill>
              </a:rPr>
              <a:t>informācija par valsts amatpersonas nepilngadīgajiem radiniekiem (bērniem, brāļiem, māsām) netiek publiskota VID Publiskojamo datu bāzē.</a:t>
            </a:r>
          </a:p>
          <a:p>
            <a:endParaRPr lang="lv-LV" dirty="0" smtClean="0"/>
          </a:p>
        </p:txBody>
      </p:sp>
      <p:sp>
        <p:nvSpPr>
          <p:cNvPr id="12292" name="Text Placeholder 3"/>
          <p:cNvSpPr>
            <a:spLocks noGrp="1"/>
          </p:cNvSpPr>
          <p:nvPr>
            <p:ph type="body" sz="quarter" idx="10"/>
          </p:nvPr>
        </p:nvSpPr>
        <p:spPr/>
        <p:txBody>
          <a:bodyPr/>
          <a:lstStyle/>
          <a:p>
            <a:fld id="{EB0312A1-B3EF-41FC-96F9-05E601B8A843}" type="datetime1">
              <a:rPr lang="lv-LV" smtClean="0"/>
              <a:t>2018.07.31.</a:t>
            </a:fld>
            <a:endParaRPr lang="lv-LV" dirty="0" smtClean="0"/>
          </a:p>
        </p:txBody>
      </p:sp>
      <p:sp>
        <p:nvSpPr>
          <p:cNvPr id="6" name="Slide Number Placeholder 5"/>
          <p:cNvSpPr>
            <a:spLocks noGrp="1"/>
          </p:cNvSpPr>
          <p:nvPr>
            <p:ph type="sldNum" sz="quarter" idx="13"/>
          </p:nvPr>
        </p:nvSpPr>
        <p:spPr>
          <a:xfrm>
            <a:off x="8360229" y="6324600"/>
            <a:ext cx="478971" cy="304800"/>
          </a:xfrm>
        </p:spPr>
        <p:txBody>
          <a:bodyPr/>
          <a:lstStyle/>
          <a:p>
            <a:pPr>
              <a:defRPr/>
            </a:pPr>
            <a:fld id="{7C8452CC-E07E-43D1-A139-BFED9EFC384E}" type="slidenum">
              <a:rPr lang="en-US" smtClean="0">
                <a:solidFill>
                  <a:prstClr val="black">
                    <a:tint val="75000"/>
                  </a:prstClr>
                </a:solidFill>
              </a:rPr>
              <a:pPr>
                <a:defRPr/>
              </a:pPr>
              <a:t>17</a:t>
            </a:fld>
            <a:endParaRPr lang="en-US" dirty="0">
              <a:solidFill>
                <a:prstClr val="black">
                  <a:tint val="75000"/>
                </a:prstClr>
              </a:solidFill>
            </a:endParaRPr>
          </a:p>
        </p:txBody>
      </p:sp>
      <p:pic>
        <p:nvPicPr>
          <p:cNvPr id="37890" name="Picture 2" descr="D:\Users\NP000159\Desktop\viss\Prezentācijas\prezentācijai\Papildus informācij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350" y="1639814"/>
            <a:ext cx="1038225" cy="1095375"/>
          </a:xfrm>
          <a:prstGeom prst="rect">
            <a:avLst/>
          </a:prstGeom>
          <a:noFill/>
          <a:extLst>
            <a:ext uri="{909E8E84-426E-40DD-AFC4-6F175D3DCCD1}">
              <a14:hiddenFill xmlns:a14="http://schemas.microsoft.com/office/drawing/2010/main">
                <a:solidFill>
                  <a:srgbClr val="FFFFFF"/>
                </a:solidFill>
              </a14:hiddenFill>
            </a:ext>
          </a:extLst>
        </p:spPr>
      </p:pic>
      <p:pic>
        <p:nvPicPr>
          <p:cNvPr id="37891" name="Picture 3" descr="D:\Users\NP000159\Desktop\viss\Prezentācijas\prezentācijai\Radinieki un laulāta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75" y="4337516"/>
            <a:ext cx="102870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142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
            </a:r>
            <a:br>
              <a:rPr lang="lv-LV" dirty="0"/>
            </a:br>
            <a:r>
              <a:rPr lang="lv-LV" dirty="0"/>
              <a:t>Deklarācijas aizpildīšana</a:t>
            </a:r>
          </a:p>
        </p:txBody>
      </p:sp>
      <p:pic>
        <p:nvPicPr>
          <p:cNvPr id="7" name="Content Placeholder 6"/>
          <p:cNvPicPr>
            <a:picLocks noGrp="1" noChangeAspect="1"/>
          </p:cNvPicPr>
          <p:nvPr>
            <p:ph idx="1"/>
          </p:nvPr>
        </p:nvPicPr>
        <p:blipFill>
          <a:blip r:embed="rId2"/>
          <a:stretch>
            <a:fillRect/>
          </a:stretch>
        </p:blipFill>
        <p:spPr>
          <a:xfrm>
            <a:off x="1054266" y="1752600"/>
            <a:ext cx="7325980" cy="4373563"/>
          </a:xfrm>
          <a:prstGeom prst="rect">
            <a:avLst/>
          </a:prstGeom>
        </p:spPr>
      </p:pic>
      <p:sp>
        <p:nvSpPr>
          <p:cNvPr id="4" name="Text Placeholder 3"/>
          <p:cNvSpPr>
            <a:spLocks noGrp="1"/>
          </p:cNvSpPr>
          <p:nvPr>
            <p:ph type="body" sz="quarter" idx="10"/>
          </p:nvPr>
        </p:nvSpPr>
        <p:spPr/>
        <p:txBody>
          <a:bodyPr/>
          <a:lstStyle/>
          <a:p>
            <a:fld id="{3E42FC58-36E7-45D1-A76A-F8FE76592068}" type="datetime1">
              <a:rPr lang="lv-LV" smtClean="0"/>
              <a:t>2018.07.31.</a:t>
            </a:fld>
            <a:endParaRPr lang="lv-LV" dirty="0"/>
          </a:p>
        </p:txBody>
      </p:sp>
      <p:sp>
        <p:nvSpPr>
          <p:cNvPr id="6" name="Slide Number Placeholder 5"/>
          <p:cNvSpPr>
            <a:spLocks noGrp="1"/>
          </p:cNvSpPr>
          <p:nvPr>
            <p:ph type="sldNum" sz="quarter" idx="13"/>
          </p:nvPr>
        </p:nvSpPr>
        <p:spPr>
          <a:xfrm>
            <a:off x="8278586" y="6324600"/>
            <a:ext cx="560614" cy="304800"/>
          </a:xfrm>
        </p:spPr>
        <p:txBody>
          <a:bodyPr/>
          <a:lstStyle/>
          <a:p>
            <a:pPr>
              <a:defRPr/>
            </a:pPr>
            <a:fld id="{68B4299F-3A17-47A3-AA07-C75318D1F18A}" type="slidenum">
              <a:rPr lang="en-US" smtClean="0"/>
              <a:pPr>
                <a:defRPr/>
              </a:pPr>
              <a:t>18</a:t>
            </a:fld>
            <a:endParaRPr lang="en-US" dirty="0"/>
          </a:p>
        </p:txBody>
      </p:sp>
    </p:spTree>
    <p:extLst>
      <p:ext uri="{BB962C8B-B14F-4D97-AF65-F5344CB8AC3E}">
        <p14:creationId xmlns:p14="http://schemas.microsoft.com/office/powerpoint/2010/main" val="1887803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
            </a:r>
            <a:br>
              <a:rPr lang="lv-LV" dirty="0" smtClean="0"/>
            </a:br>
            <a:r>
              <a:rPr lang="lv-LV" altLang="lv-LV" dirty="0">
                <a:solidFill>
                  <a:srgbClr val="1F497D"/>
                </a:solidFill>
              </a:rPr>
              <a:t>Deklarācijas aizpildīšana</a:t>
            </a:r>
            <a:endParaRPr lang="lv-LV" dirty="0"/>
          </a:p>
        </p:txBody>
      </p:sp>
      <p:pic>
        <p:nvPicPr>
          <p:cNvPr id="7" name="Content Placeholder 6"/>
          <p:cNvPicPr>
            <a:picLocks noGrp="1" noChangeAspect="1"/>
          </p:cNvPicPr>
          <p:nvPr>
            <p:ph idx="1"/>
          </p:nvPr>
        </p:nvPicPr>
        <p:blipFill>
          <a:blip r:embed="rId2"/>
          <a:stretch>
            <a:fillRect/>
          </a:stretch>
        </p:blipFill>
        <p:spPr>
          <a:xfrm>
            <a:off x="826236" y="1752600"/>
            <a:ext cx="7782041" cy="4373563"/>
          </a:xfrm>
          <a:prstGeom prst="rect">
            <a:avLst/>
          </a:prstGeom>
        </p:spPr>
      </p:pic>
      <p:sp>
        <p:nvSpPr>
          <p:cNvPr id="4" name="Text Placeholder 3"/>
          <p:cNvSpPr>
            <a:spLocks noGrp="1"/>
          </p:cNvSpPr>
          <p:nvPr>
            <p:ph type="body" sz="quarter" idx="10"/>
          </p:nvPr>
        </p:nvSpPr>
        <p:spPr/>
        <p:txBody>
          <a:bodyPr/>
          <a:lstStyle/>
          <a:p>
            <a:fld id="{308098B4-C8BA-4921-A484-EC401036AE15}" type="datetime1">
              <a:rPr lang="lv-LV" smtClean="0"/>
              <a:t>2018.07.31.</a:t>
            </a:fld>
            <a:endParaRPr lang="lv-LV" dirty="0"/>
          </a:p>
        </p:txBody>
      </p:sp>
      <p:sp>
        <p:nvSpPr>
          <p:cNvPr id="6" name="Slide Number Placeholder 5"/>
          <p:cNvSpPr>
            <a:spLocks noGrp="1"/>
          </p:cNvSpPr>
          <p:nvPr>
            <p:ph type="sldNum" sz="quarter" idx="13"/>
          </p:nvPr>
        </p:nvSpPr>
        <p:spPr>
          <a:xfrm>
            <a:off x="8327571" y="6324600"/>
            <a:ext cx="511629" cy="304800"/>
          </a:xfrm>
        </p:spPr>
        <p:txBody>
          <a:bodyPr/>
          <a:lstStyle/>
          <a:p>
            <a:pPr>
              <a:defRPr/>
            </a:pPr>
            <a:fld id="{68B4299F-3A17-47A3-AA07-C75318D1F18A}" type="slidenum">
              <a:rPr lang="en-US" smtClean="0"/>
              <a:pPr>
                <a:defRPr/>
              </a:pPr>
              <a:t>19</a:t>
            </a:fld>
            <a:endParaRPr lang="en-US" dirty="0"/>
          </a:p>
        </p:txBody>
      </p:sp>
    </p:spTree>
    <p:extLst>
      <p:ext uri="{BB962C8B-B14F-4D97-AF65-F5344CB8AC3E}">
        <p14:creationId xmlns:p14="http://schemas.microsoft.com/office/powerpoint/2010/main" val="75001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609345" y="381000"/>
            <a:ext cx="7229856" cy="1758696"/>
          </a:xfrm>
        </p:spPr>
        <p:txBody>
          <a:bodyPr anchor="ctr" anchorCtr="0">
            <a:normAutofit fontScale="90000"/>
          </a:bodyPr>
          <a:lstStyle/>
          <a:p>
            <a:pPr algn="ctr"/>
            <a:r>
              <a:rPr lang="lv-LV" altLang="lv-LV" dirty="0" smtClean="0">
                <a:solidFill>
                  <a:srgbClr val="1F497D"/>
                </a:solidFill>
              </a:rPr>
              <a:t>Pieslēgšanās </a:t>
            </a:r>
            <a:r>
              <a:rPr lang="lv-LV" altLang="lv-LV" dirty="0">
                <a:solidFill>
                  <a:srgbClr val="1F497D"/>
                </a:solidFill>
              </a:rPr>
              <a:t>pie </a:t>
            </a:r>
            <a:r>
              <a:rPr lang="lv-LV" altLang="lv-LV" dirty="0" smtClean="0">
                <a:solidFill>
                  <a:srgbClr val="1F497D"/>
                </a:solidFill>
              </a:rPr>
              <a:t>EDS</a:t>
            </a:r>
            <a:br>
              <a:rPr lang="lv-LV" altLang="lv-LV" dirty="0" smtClean="0">
                <a:solidFill>
                  <a:srgbClr val="1F497D"/>
                </a:solidFill>
              </a:rPr>
            </a:br>
            <a:r>
              <a:rPr lang="lv-LV" altLang="lv-LV" sz="1400" b="0" dirty="0" smtClean="0">
                <a:solidFill>
                  <a:srgbClr val="1F497D"/>
                </a:solidFill>
              </a:rPr>
              <a:t>Lai piekļūtu EDS, pārlūkprogrammas adreses </a:t>
            </a:r>
            <a:r>
              <a:rPr lang="lv-LV" altLang="lv-LV" sz="1400" b="0" dirty="0">
                <a:solidFill>
                  <a:srgbClr val="1F497D"/>
                </a:solidFill>
              </a:rPr>
              <a:t>laukā </a:t>
            </a:r>
            <a:r>
              <a:rPr lang="lv-LV" altLang="lv-LV" sz="1400" b="0" dirty="0" smtClean="0">
                <a:solidFill>
                  <a:srgbClr val="1F497D"/>
                </a:solidFill>
              </a:rPr>
              <a:t>norāda: </a:t>
            </a:r>
            <a:r>
              <a:rPr lang="lv-LV" altLang="lv-LV" sz="1400" dirty="0">
                <a:solidFill>
                  <a:srgbClr val="1F497D"/>
                </a:solidFill>
              </a:rPr>
              <a:t>https://eds.vid.gov.lv/login</a:t>
            </a:r>
            <a:r>
              <a:rPr lang="lv-LV" altLang="lv-LV" sz="1400" dirty="0" smtClean="0">
                <a:solidFill>
                  <a:srgbClr val="1F497D"/>
                </a:solidFill>
              </a:rPr>
              <a:t>/</a:t>
            </a:r>
            <a:br>
              <a:rPr lang="lv-LV" altLang="lv-LV" sz="1400" dirty="0" smtClean="0">
                <a:solidFill>
                  <a:srgbClr val="1F497D"/>
                </a:solidFill>
              </a:rPr>
            </a:br>
            <a:r>
              <a:rPr lang="lv-LV" altLang="lv-LV" sz="1400" dirty="0">
                <a:solidFill>
                  <a:srgbClr val="1F497D"/>
                </a:solidFill>
              </a:rPr>
              <a:t/>
            </a:r>
            <a:br>
              <a:rPr lang="lv-LV" altLang="lv-LV" sz="1400" dirty="0">
                <a:solidFill>
                  <a:srgbClr val="1F497D"/>
                </a:solidFill>
              </a:rPr>
            </a:br>
            <a:r>
              <a:rPr lang="lv-LV" altLang="lv-LV" sz="1400" b="0" dirty="0" smtClean="0">
                <a:solidFill>
                  <a:srgbClr val="1F497D"/>
                </a:solidFill>
              </a:rPr>
              <a:t>Ja gadījumā </a:t>
            </a:r>
            <a:r>
              <a:rPr lang="lv-LV" altLang="lv-LV" sz="1400" b="0" dirty="0">
                <a:solidFill>
                  <a:srgbClr val="1F497D"/>
                </a:solidFill>
              </a:rPr>
              <a:t>ir nozaudēts VID piešķirtais EDS identifikators un parole, to vairs </a:t>
            </a:r>
            <a:r>
              <a:rPr lang="lv-LV" altLang="lv-LV" sz="1400" b="0" dirty="0" smtClean="0">
                <a:solidFill>
                  <a:srgbClr val="1F497D"/>
                </a:solidFill>
              </a:rPr>
              <a:t>nav nepieciešams </a:t>
            </a:r>
            <a:r>
              <a:rPr lang="lv-LV" altLang="lv-LV" sz="1400" b="0" dirty="0">
                <a:solidFill>
                  <a:srgbClr val="1F497D"/>
                </a:solidFill>
              </a:rPr>
              <a:t>atjaunot. </a:t>
            </a:r>
            <a:r>
              <a:rPr lang="lv-LV" altLang="lv-LV" sz="1400" b="0" dirty="0" smtClean="0">
                <a:solidFill>
                  <a:srgbClr val="1F497D"/>
                </a:solidFill>
              </a:rPr>
              <a:t>Valsts </a:t>
            </a:r>
            <a:r>
              <a:rPr lang="lv-LV" altLang="lv-LV" sz="1400" b="0" dirty="0">
                <a:solidFill>
                  <a:srgbClr val="1F497D"/>
                </a:solidFill>
              </a:rPr>
              <a:t>amatpersonas deklarāciju, gan jebkuru citu dokumentu iespējams iesniegt EDS, autorizējoties ar internetbankas rekvizītiem. </a:t>
            </a:r>
          </a:p>
        </p:txBody>
      </p:sp>
      <p:sp>
        <p:nvSpPr>
          <p:cNvPr id="12292" name="Text Placeholder 3"/>
          <p:cNvSpPr>
            <a:spLocks noGrp="1"/>
          </p:cNvSpPr>
          <p:nvPr>
            <p:ph type="body" sz="quarter" idx="10"/>
          </p:nvPr>
        </p:nvSpPr>
        <p:spPr/>
        <p:txBody>
          <a:bodyPr/>
          <a:lstStyle/>
          <a:p>
            <a:fld id="{0D6CC334-D899-4487-A98B-DE778C1B36C6}" type="datetime1">
              <a:rPr lang="lv-LV" smtClean="0"/>
              <a:t>2018.07.31.</a:t>
            </a:fld>
            <a:endParaRPr lang="lv-LV" dirty="0" smtClean="0"/>
          </a:p>
        </p:txBody>
      </p:sp>
      <p:sp>
        <p:nvSpPr>
          <p:cNvPr id="6" name="Slide Number Placeholder 5"/>
          <p:cNvSpPr>
            <a:spLocks noGrp="1"/>
          </p:cNvSpPr>
          <p:nvPr>
            <p:ph type="sldNum" sz="quarter" idx="13"/>
          </p:nvPr>
        </p:nvSpPr>
        <p:spPr/>
        <p:txBody>
          <a:bodyPr/>
          <a:lstStyle/>
          <a:p>
            <a:pPr>
              <a:defRPr/>
            </a:pPr>
            <a:fld id="{7C8452CC-E07E-43D1-A139-BFED9EFC384E}" type="slidenum">
              <a:rPr lang="en-US" smtClean="0">
                <a:solidFill>
                  <a:prstClr val="black">
                    <a:tint val="75000"/>
                  </a:prstClr>
                </a:solidFill>
              </a:rPr>
              <a:pPr>
                <a:defRPr/>
              </a:pPr>
              <a:t>2</a:t>
            </a:fld>
            <a:endParaRPr lang="en-US" dirty="0">
              <a:solidFill>
                <a:prstClr val="black">
                  <a:tint val="75000"/>
                </a:prstClr>
              </a:solidFill>
            </a:endParaRPr>
          </a:p>
        </p:txBody>
      </p:sp>
      <p:sp>
        <p:nvSpPr>
          <p:cNvPr id="5" name="Rectangle 4"/>
          <p:cNvSpPr/>
          <p:nvPr/>
        </p:nvSpPr>
        <p:spPr>
          <a:xfrm>
            <a:off x="1399032" y="3252029"/>
            <a:ext cx="2514601" cy="615553"/>
          </a:xfrm>
          <a:prstGeom prst="rect">
            <a:avLst/>
          </a:prstGeom>
        </p:spPr>
        <p:txBody>
          <a:bodyPr wrap="square">
            <a:spAutoFit/>
          </a:bodyPr>
          <a:lstStyle/>
          <a:p>
            <a:r>
              <a:rPr lang="lv-LV" dirty="0"/>
              <a:t>https://</a:t>
            </a:r>
            <a:r>
              <a:rPr lang="lv-LV" dirty="0" smtClean="0"/>
              <a:t>eds.viv.ld.gov/login</a:t>
            </a:r>
            <a:r>
              <a:rPr lang="lv-LV" dirty="0"/>
              <a:t>/</a:t>
            </a:r>
          </a:p>
        </p:txBody>
      </p:sp>
      <p:pic>
        <p:nvPicPr>
          <p:cNvPr id="8" name="Content Placeholder 7"/>
          <p:cNvPicPr>
            <a:picLocks noGrp="1" noChangeAspect="1"/>
          </p:cNvPicPr>
          <p:nvPr>
            <p:ph idx="1"/>
          </p:nvPr>
        </p:nvPicPr>
        <p:blipFill>
          <a:blip r:embed="rId2"/>
          <a:stretch>
            <a:fillRect/>
          </a:stretch>
        </p:blipFill>
        <p:spPr>
          <a:xfrm>
            <a:off x="933450" y="2240280"/>
            <a:ext cx="7905750" cy="3968495"/>
          </a:xfrm>
          <a:prstGeom prst="rect">
            <a:avLst/>
          </a:prstGeom>
        </p:spPr>
      </p:pic>
    </p:spTree>
    <p:extLst>
      <p:ext uri="{BB962C8B-B14F-4D97-AF65-F5344CB8AC3E}">
        <p14:creationId xmlns:p14="http://schemas.microsoft.com/office/powerpoint/2010/main" val="1542247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548" y="381000"/>
            <a:ext cx="6929252" cy="1475232"/>
          </a:xfrm>
        </p:spPr>
        <p:txBody>
          <a:bodyPr>
            <a:normAutofit fontScale="90000"/>
          </a:bodyPr>
          <a:lstStyle/>
          <a:p>
            <a:pPr algn="ctr"/>
            <a:r>
              <a:rPr lang="lv-LV" altLang="lv-LV" sz="1800" b="0" i="1" dirty="0" smtClean="0">
                <a:solidFill>
                  <a:srgbClr val="1F497D"/>
                </a:solidFill>
              </a:rPr>
              <a:t>Nospiest hipersaiti  </a:t>
            </a:r>
            <a:r>
              <a:rPr lang="lv-LV" altLang="lv-LV" sz="1800" i="1" dirty="0">
                <a:solidFill>
                  <a:srgbClr val="1F497D"/>
                </a:solidFill>
              </a:rPr>
              <a:t>"</a:t>
            </a:r>
            <a:r>
              <a:rPr lang="lv-LV" altLang="lv-LV" sz="1800" dirty="0" smtClean="0">
                <a:solidFill>
                  <a:srgbClr val="1F497D"/>
                </a:solidFill>
              </a:rPr>
              <a:t>Dokumenta drukas versija</a:t>
            </a:r>
            <a:r>
              <a:rPr lang="lv-LV" altLang="lv-LV" sz="1800" i="1" dirty="0">
                <a:solidFill>
                  <a:srgbClr val="1F497D"/>
                </a:solidFill>
              </a:rPr>
              <a:t>"</a:t>
            </a:r>
            <a:r>
              <a:rPr lang="lv-LV" altLang="lv-LV" sz="1800" dirty="0" smtClean="0">
                <a:solidFill>
                  <a:srgbClr val="1F497D"/>
                </a:solidFill>
              </a:rPr>
              <a:t> un pārbauda aizpildīto valsts amatpersonas deklarāciju.</a:t>
            </a:r>
            <a:br>
              <a:rPr lang="lv-LV" altLang="lv-LV" sz="1800" dirty="0" smtClean="0">
                <a:solidFill>
                  <a:srgbClr val="1F497D"/>
                </a:solidFill>
              </a:rPr>
            </a:br>
            <a:r>
              <a:rPr lang="lv-LV" altLang="lv-LV" sz="1800" dirty="0">
                <a:solidFill>
                  <a:srgbClr val="1F497D"/>
                </a:solidFill>
              </a:rPr>
              <a:t/>
            </a:r>
            <a:br>
              <a:rPr lang="lv-LV" altLang="lv-LV" sz="1800" dirty="0">
                <a:solidFill>
                  <a:srgbClr val="1F497D"/>
                </a:solidFill>
              </a:rPr>
            </a:br>
            <a:r>
              <a:rPr lang="lv-LV" altLang="lv-LV" sz="1800" dirty="0" smtClean="0">
                <a:solidFill>
                  <a:srgbClr val="1F497D"/>
                </a:solidFill>
              </a:rPr>
              <a:t>Valsts </a:t>
            </a:r>
            <a:r>
              <a:rPr lang="lv-LV" altLang="lv-LV" sz="1800" dirty="0">
                <a:solidFill>
                  <a:srgbClr val="1F497D"/>
                </a:solidFill>
              </a:rPr>
              <a:t>amatpersonas pienākums ir pārbaudīt un, ja nepieciešams, arī precizēt un papildināt šo informāciju.</a:t>
            </a:r>
            <a:r>
              <a:rPr lang="lv-LV" altLang="lv-LV" dirty="0">
                <a:solidFill>
                  <a:srgbClr val="1F497D"/>
                </a:solidFill>
              </a:rPr>
              <a:t/>
            </a:r>
            <a:br>
              <a:rPr lang="lv-LV" altLang="lv-LV" dirty="0">
                <a:solidFill>
                  <a:srgbClr val="1F497D"/>
                </a:solidFill>
              </a:rPr>
            </a:br>
            <a:r>
              <a:rPr lang="lv-LV" altLang="lv-LV" dirty="0">
                <a:solidFill>
                  <a:srgbClr val="1F497D"/>
                </a:solidFill>
              </a:rPr>
              <a:t/>
            </a:r>
            <a:br>
              <a:rPr lang="lv-LV" altLang="lv-LV" dirty="0">
                <a:solidFill>
                  <a:srgbClr val="1F497D"/>
                </a:solidFill>
              </a:rPr>
            </a:br>
            <a:endParaRPr lang="lv-LV" dirty="0"/>
          </a:p>
        </p:txBody>
      </p:sp>
      <p:sp>
        <p:nvSpPr>
          <p:cNvPr id="6" name="Slide Number Placeholder 5"/>
          <p:cNvSpPr>
            <a:spLocks noGrp="1"/>
          </p:cNvSpPr>
          <p:nvPr>
            <p:ph type="sldNum" sz="quarter" idx="13"/>
          </p:nvPr>
        </p:nvSpPr>
        <p:spPr>
          <a:xfrm>
            <a:off x="8270421" y="6324600"/>
            <a:ext cx="568779" cy="304800"/>
          </a:xfrm>
        </p:spPr>
        <p:txBody>
          <a:bodyPr/>
          <a:lstStyle/>
          <a:p>
            <a:pPr>
              <a:defRPr/>
            </a:pPr>
            <a:fld id="{68B4299F-3A17-47A3-AA07-C75318D1F18A}" type="slidenum">
              <a:rPr lang="en-US" smtClean="0"/>
              <a:pPr>
                <a:defRPr/>
              </a:pPr>
              <a:t>20</a:t>
            </a:fld>
            <a:endParaRPr lang="en-US" dirty="0"/>
          </a:p>
        </p:txBody>
      </p:sp>
      <p:pic>
        <p:nvPicPr>
          <p:cNvPr id="9" name="Content Placeholder 8"/>
          <p:cNvPicPr>
            <a:picLocks noGrp="1" noChangeAspect="1"/>
          </p:cNvPicPr>
          <p:nvPr>
            <p:ph idx="1"/>
          </p:nvPr>
        </p:nvPicPr>
        <p:blipFill>
          <a:blip r:embed="rId2"/>
          <a:stretch>
            <a:fillRect/>
          </a:stretch>
        </p:blipFill>
        <p:spPr>
          <a:xfrm>
            <a:off x="747713" y="1820773"/>
            <a:ext cx="7939087" cy="4237217"/>
          </a:xfrm>
          <a:prstGeom prst="rect">
            <a:avLst/>
          </a:prstGeom>
        </p:spPr>
      </p:pic>
      <p:sp>
        <p:nvSpPr>
          <p:cNvPr id="3" name="Text Placeholder 2"/>
          <p:cNvSpPr>
            <a:spLocks noGrp="1"/>
          </p:cNvSpPr>
          <p:nvPr>
            <p:ph type="body" sz="quarter" idx="10"/>
          </p:nvPr>
        </p:nvSpPr>
        <p:spPr/>
        <p:txBody>
          <a:bodyPr/>
          <a:lstStyle/>
          <a:p>
            <a:fld id="{DA5F2CBB-AA52-47EF-8021-C0478D542B0C}" type="datetime1">
              <a:rPr lang="lv-LV" smtClean="0"/>
              <a:t>2018.07.31.</a:t>
            </a:fld>
            <a:endParaRPr lang="lv-LV" dirty="0"/>
          </a:p>
        </p:txBody>
      </p:sp>
    </p:spTree>
    <p:extLst>
      <p:ext uri="{BB962C8B-B14F-4D97-AF65-F5344CB8AC3E}">
        <p14:creationId xmlns:p14="http://schemas.microsoft.com/office/powerpoint/2010/main" val="2323477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Sagatavotā dokumenta iesniegšana</a:t>
            </a:r>
            <a:endParaRPr lang="lv-LV" dirty="0"/>
          </a:p>
        </p:txBody>
      </p:sp>
      <p:sp>
        <p:nvSpPr>
          <p:cNvPr id="4" name="Text Placeholder 3"/>
          <p:cNvSpPr>
            <a:spLocks noGrp="1"/>
          </p:cNvSpPr>
          <p:nvPr>
            <p:ph type="body" sz="quarter" idx="10"/>
          </p:nvPr>
        </p:nvSpPr>
        <p:spPr/>
        <p:txBody>
          <a:bodyPr/>
          <a:lstStyle/>
          <a:p>
            <a:fld id="{8E46B794-F48D-4E61-9E52-10D1F1C0EFC8}" type="datetime1">
              <a:rPr lang="lv-LV" smtClean="0"/>
              <a:t>2018.07.31.</a:t>
            </a:fld>
            <a:endParaRPr lang="lv-LV" dirty="0"/>
          </a:p>
        </p:txBody>
      </p:sp>
      <p:sp>
        <p:nvSpPr>
          <p:cNvPr id="6" name="Slide Number Placeholder 5"/>
          <p:cNvSpPr>
            <a:spLocks noGrp="1"/>
          </p:cNvSpPr>
          <p:nvPr>
            <p:ph type="sldNum" sz="quarter" idx="13"/>
          </p:nvPr>
        </p:nvSpPr>
        <p:spPr>
          <a:xfrm>
            <a:off x="8327571" y="6324600"/>
            <a:ext cx="511629" cy="304800"/>
          </a:xfrm>
        </p:spPr>
        <p:txBody>
          <a:bodyPr/>
          <a:lstStyle/>
          <a:p>
            <a:pPr>
              <a:defRPr/>
            </a:pPr>
            <a:fld id="{68B4299F-3A17-47A3-AA07-C75318D1F18A}" type="slidenum">
              <a:rPr lang="en-US" smtClean="0"/>
              <a:pPr>
                <a:defRPr/>
              </a:pPr>
              <a:t>21</a:t>
            </a:fld>
            <a:endParaRPr lang="en-US" dirty="0"/>
          </a:p>
        </p:txBody>
      </p:sp>
      <p:pic>
        <p:nvPicPr>
          <p:cNvPr id="3" name="Picture 2"/>
          <p:cNvPicPr>
            <a:picLocks noChangeAspect="1"/>
          </p:cNvPicPr>
          <p:nvPr/>
        </p:nvPicPr>
        <p:blipFill>
          <a:blip r:embed="rId2"/>
          <a:stretch>
            <a:fillRect/>
          </a:stretch>
        </p:blipFill>
        <p:spPr>
          <a:xfrm>
            <a:off x="3581400" y="1843647"/>
            <a:ext cx="3038475" cy="409575"/>
          </a:xfrm>
          <a:prstGeom prst="rect">
            <a:avLst/>
          </a:prstGeom>
        </p:spPr>
      </p:pic>
      <p:pic>
        <p:nvPicPr>
          <p:cNvPr id="9" name="Content Placeholder 8"/>
          <p:cNvPicPr>
            <a:picLocks noGrp="1" noChangeAspect="1"/>
          </p:cNvPicPr>
          <p:nvPr>
            <p:ph idx="1"/>
          </p:nvPr>
        </p:nvPicPr>
        <p:blipFill>
          <a:blip r:embed="rId3"/>
          <a:stretch>
            <a:fillRect/>
          </a:stretch>
        </p:blipFill>
        <p:spPr>
          <a:xfrm>
            <a:off x="1248129" y="1752600"/>
            <a:ext cx="6938254" cy="4373563"/>
          </a:xfrm>
          <a:prstGeom prst="rect">
            <a:avLst/>
          </a:prstGeom>
        </p:spPr>
      </p:pic>
    </p:spTree>
    <p:extLst>
      <p:ext uri="{BB962C8B-B14F-4D97-AF65-F5344CB8AC3E}">
        <p14:creationId xmlns:p14="http://schemas.microsoft.com/office/powerpoint/2010/main" val="3286767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69423" y="381000"/>
            <a:ext cx="6917377" cy="1036638"/>
          </a:xfrm>
        </p:spPr>
        <p:txBody>
          <a:bodyPr anchor="ctr" anchorCtr="0">
            <a:normAutofit/>
          </a:bodyPr>
          <a:lstStyle/>
          <a:p>
            <a:pPr algn="ctr"/>
            <a:r>
              <a:rPr lang="lv-LV" altLang="lv-LV" dirty="0">
                <a:solidFill>
                  <a:srgbClr val="1F497D"/>
                </a:solidFill>
              </a:rPr>
              <a:t>Valsts amatpersonas deklarāciju publiskošana un precizēšana</a:t>
            </a:r>
            <a:endParaRPr lang="lv-LV" sz="3200" dirty="0" smtClean="0"/>
          </a:p>
        </p:txBody>
      </p:sp>
      <p:sp>
        <p:nvSpPr>
          <p:cNvPr id="12291" name="Content Placeholder 2"/>
          <p:cNvSpPr>
            <a:spLocks noGrp="1"/>
          </p:cNvSpPr>
          <p:nvPr>
            <p:ph idx="1"/>
          </p:nvPr>
        </p:nvSpPr>
        <p:spPr>
          <a:xfrm>
            <a:off x="653143" y="1555668"/>
            <a:ext cx="8033657" cy="4570495"/>
          </a:xfrm>
        </p:spPr>
        <p:txBody>
          <a:bodyPr>
            <a:normAutofit/>
          </a:bodyPr>
          <a:lstStyle/>
          <a:p>
            <a:pPr algn="just">
              <a:lnSpc>
                <a:spcPct val="110000"/>
              </a:lnSpc>
              <a:spcBef>
                <a:spcPts val="0"/>
              </a:spcBef>
            </a:pPr>
            <a:r>
              <a:rPr lang="lv-LV" altLang="lv-LV" sz="1400" b="0" dirty="0">
                <a:solidFill>
                  <a:srgbClr val="1F497D"/>
                </a:solidFill>
              </a:rPr>
              <a:t>Valsts prezidenta, Saeimas deputātu, Ministru prezidenta, Ministru prezidenta biedra, </a:t>
            </a:r>
            <a:r>
              <a:rPr lang="lv-LV" altLang="lv-LV" sz="1400" b="0" dirty="0" smtClean="0">
                <a:solidFill>
                  <a:srgbClr val="1F497D"/>
                </a:solidFill>
              </a:rPr>
              <a:t>ministru, domes </a:t>
            </a:r>
            <a:r>
              <a:rPr lang="lv-LV" altLang="lv-LV" sz="1400" b="0" dirty="0">
                <a:solidFill>
                  <a:srgbClr val="1F497D"/>
                </a:solidFill>
              </a:rPr>
              <a:t>deputātu (Rīga, Liepāja, Daugavpils, Rēzekne, Valmiera, Ventspils, Jēkabpils, Jelgava, </a:t>
            </a:r>
            <a:r>
              <a:rPr lang="lv-LV" altLang="lv-LV" sz="1400" b="0" dirty="0" smtClean="0">
                <a:solidFill>
                  <a:srgbClr val="1F497D"/>
                </a:solidFill>
              </a:rPr>
              <a:t>Jūrmala) deklarācijās </a:t>
            </a:r>
            <a:r>
              <a:rPr lang="lv-LV" altLang="lv-LV" sz="1400" b="0" dirty="0">
                <a:solidFill>
                  <a:srgbClr val="1F497D"/>
                </a:solidFill>
              </a:rPr>
              <a:t>norādītie publiskojamie dati tiek publiskoti ne vēlāk kā </a:t>
            </a:r>
            <a:r>
              <a:rPr lang="lv-LV" altLang="lv-LV" sz="1400" dirty="0">
                <a:solidFill>
                  <a:srgbClr val="1F497D"/>
                </a:solidFill>
              </a:rPr>
              <a:t>mēneša laikā </a:t>
            </a:r>
            <a:r>
              <a:rPr lang="lv-LV" altLang="lv-LV" sz="1400" b="0" dirty="0">
                <a:solidFill>
                  <a:srgbClr val="1F497D"/>
                </a:solidFill>
              </a:rPr>
              <a:t>pēc to </a:t>
            </a:r>
            <a:r>
              <a:rPr lang="lv-LV" altLang="lv-LV" sz="1400" b="0" dirty="0" smtClean="0">
                <a:solidFill>
                  <a:srgbClr val="1F497D"/>
                </a:solidFill>
              </a:rPr>
              <a:t>iesniegšanas, pārējo </a:t>
            </a:r>
            <a:r>
              <a:rPr lang="lv-LV" altLang="lv-LV" sz="1400" b="0" dirty="0">
                <a:solidFill>
                  <a:srgbClr val="1F497D"/>
                </a:solidFill>
              </a:rPr>
              <a:t>valsts </a:t>
            </a:r>
            <a:r>
              <a:rPr lang="lv-LV" altLang="lv-LV" sz="1400" b="0" dirty="0" smtClean="0">
                <a:solidFill>
                  <a:srgbClr val="1F497D"/>
                </a:solidFill>
              </a:rPr>
              <a:t>amatpersonu deklarācijās </a:t>
            </a:r>
            <a:r>
              <a:rPr lang="lv-LV" altLang="lv-LV" sz="1400" b="0" dirty="0">
                <a:solidFill>
                  <a:srgbClr val="1F497D"/>
                </a:solidFill>
              </a:rPr>
              <a:t>norādītos publiskojamie dati tiek publiskoti ne vēlāk kā - </a:t>
            </a:r>
            <a:r>
              <a:rPr lang="lv-LV" altLang="lv-LV" sz="1400" dirty="0">
                <a:solidFill>
                  <a:srgbClr val="1F497D"/>
                </a:solidFill>
              </a:rPr>
              <a:t>3 mēnešu laikā</a:t>
            </a:r>
            <a:r>
              <a:rPr lang="lv-LV" altLang="lv-LV" sz="1400" b="0" dirty="0">
                <a:solidFill>
                  <a:srgbClr val="1F497D"/>
                </a:solidFill>
              </a:rPr>
              <a:t> pēc to iesniegšanas. </a:t>
            </a:r>
            <a:endParaRPr lang="lv-LV" altLang="lv-LV" sz="1400" b="0" dirty="0" smtClean="0">
              <a:solidFill>
                <a:srgbClr val="1F497D"/>
              </a:solidFill>
            </a:endParaRPr>
          </a:p>
          <a:p>
            <a:pPr algn="just">
              <a:lnSpc>
                <a:spcPct val="110000"/>
              </a:lnSpc>
              <a:spcBef>
                <a:spcPts val="0"/>
              </a:spcBef>
            </a:pPr>
            <a:r>
              <a:rPr lang="lv-LV" altLang="lv-LV" sz="1400" b="0" dirty="0" smtClean="0">
                <a:solidFill>
                  <a:srgbClr val="1F497D"/>
                </a:solidFill>
              </a:rPr>
              <a:t>VID Publiskojamo </a:t>
            </a:r>
            <a:r>
              <a:rPr lang="lv-LV" altLang="lv-LV" sz="1400" b="0" dirty="0">
                <a:solidFill>
                  <a:srgbClr val="1F497D"/>
                </a:solidFill>
              </a:rPr>
              <a:t>datu </a:t>
            </a:r>
            <a:r>
              <a:rPr lang="lv-LV" altLang="lv-LV" sz="1400" b="0" dirty="0" smtClean="0">
                <a:solidFill>
                  <a:srgbClr val="1F497D"/>
                </a:solidFill>
              </a:rPr>
              <a:t>bāze, atrodama </a:t>
            </a:r>
            <a:r>
              <a:rPr lang="lv-LV" altLang="lv-LV" sz="1400" b="0" dirty="0">
                <a:solidFill>
                  <a:srgbClr val="1F497D"/>
                </a:solidFill>
              </a:rPr>
              <a:t>internetā VID </a:t>
            </a:r>
            <a:r>
              <a:rPr lang="lv-LV" altLang="lv-LV" sz="1400" b="0" dirty="0" err="1">
                <a:solidFill>
                  <a:srgbClr val="1F497D"/>
                </a:solidFill>
              </a:rPr>
              <a:t>mājaslapā</a:t>
            </a:r>
            <a:r>
              <a:rPr lang="lv-LV" altLang="lv-LV" sz="1400" b="0" dirty="0">
                <a:solidFill>
                  <a:srgbClr val="1F497D"/>
                </a:solidFill>
              </a:rPr>
              <a:t> </a:t>
            </a:r>
            <a:r>
              <a:rPr lang="lv-LV" altLang="lv-LV" sz="1400" b="0" dirty="0" err="1">
                <a:solidFill>
                  <a:srgbClr val="1F497D"/>
                </a:solidFill>
              </a:rPr>
              <a:t>www.vid.gov.lv</a:t>
            </a:r>
            <a:r>
              <a:rPr lang="lv-LV" altLang="lv-LV" sz="1400" b="0" dirty="0">
                <a:solidFill>
                  <a:srgbClr val="1F497D"/>
                </a:solidFill>
              </a:rPr>
              <a:t> sadaļas </a:t>
            </a:r>
            <a:r>
              <a:rPr lang="lv-LV" altLang="lv-LV" sz="1400" b="0" dirty="0" smtClean="0">
                <a:solidFill>
                  <a:srgbClr val="1F497D"/>
                </a:solidFill>
              </a:rPr>
              <a:t>”Publiskojamo </a:t>
            </a:r>
            <a:r>
              <a:rPr lang="lv-LV" altLang="lv-LV" sz="1400" b="0" dirty="0">
                <a:solidFill>
                  <a:srgbClr val="1F497D"/>
                </a:solidFill>
              </a:rPr>
              <a:t>datu bāze” </a:t>
            </a:r>
            <a:r>
              <a:rPr lang="lv-LV" altLang="lv-LV" sz="1400" b="0" dirty="0" err="1">
                <a:solidFill>
                  <a:srgbClr val="1F497D"/>
                </a:solidFill>
              </a:rPr>
              <a:t>apakšsadaļā</a:t>
            </a:r>
            <a:r>
              <a:rPr lang="lv-LV" altLang="lv-LV" sz="1400" b="0" dirty="0">
                <a:solidFill>
                  <a:srgbClr val="1F497D"/>
                </a:solidFill>
              </a:rPr>
              <a:t> “Valsts amatpersonu deklarācijas” </a:t>
            </a:r>
          </a:p>
          <a:p>
            <a:pPr algn="just">
              <a:lnSpc>
                <a:spcPct val="110000"/>
              </a:lnSpc>
              <a:spcBef>
                <a:spcPts val="0"/>
              </a:spcBef>
            </a:pPr>
            <a:r>
              <a:rPr lang="lv-LV" altLang="lv-LV" sz="1400" dirty="0">
                <a:solidFill>
                  <a:srgbClr val="1F497D"/>
                </a:solidFill>
                <a:hlinkClick r:id="rId2"/>
              </a:rPr>
              <a:t>https://www6.vid.gov.lv/VAD</a:t>
            </a:r>
            <a:r>
              <a:rPr lang="lv-LV" altLang="lv-LV" sz="1400" dirty="0">
                <a:solidFill>
                  <a:srgbClr val="1F497D"/>
                </a:solidFill>
              </a:rPr>
              <a:t> </a:t>
            </a:r>
          </a:p>
          <a:p>
            <a:pPr lvl="0" algn="just">
              <a:lnSpc>
                <a:spcPct val="110000"/>
              </a:lnSpc>
              <a:spcBef>
                <a:spcPts val="0"/>
              </a:spcBef>
            </a:pPr>
            <a:endParaRPr lang="lv-LV" altLang="lv-LV" sz="1600" b="0" dirty="0">
              <a:solidFill>
                <a:srgbClr val="1F497D"/>
              </a:solidFill>
            </a:endParaRPr>
          </a:p>
          <a:p>
            <a:pPr lvl="0" algn="just">
              <a:lnSpc>
                <a:spcPct val="110000"/>
              </a:lnSpc>
              <a:spcBef>
                <a:spcPts val="0"/>
              </a:spcBef>
            </a:pPr>
            <a:r>
              <a:rPr lang="lv-LV" altLang="lv-LV" sz="1400" b="0" dirty="0">
                <a:solidFill>
                  <a:srgbClr val="1F497D"/>
                </a:solidFill>
              </a:rPr>
              <a:t>Valsts amatpersonas deklarācijas var precizēt, rakstveidā vēršoties institūcijā, kurai deklarācija iesniegta, un pamatojot precizējumus, </a:t>
            </a:r>
            <a:r>
              <a:rPr lang="lv-LV" altLang="lv-LV" sz="1400" dirty="0">
                <a:solidFill>
                  <a:srgbClr val="1F497D"/>
                </a:solidFill>
              </a:rPr>
              <a:t>ne vēlāk kā mēneša laikā</a:t>
            </a:r>
            <a:r>
              <a:rPr lang="lv-LV" altLang="lv-LV" sz="1400" b="0" dirty="0">
                <a:solidFill>
                  <a:srgbClr val="1F497D"/>
                </a:solidFill>
              </a:rPr>
              <a:t> pēc valsts amatpersonas deklarācijas publiskojamās daļas publiskošanas VID </a:t>
            </a:r>
            <a:r>
              <a:rPr lang="lv-LV" altLang="lv-LV" sz="1400" b="0" dirty="0" smtClean="0">
                <a:solidFill>
                  <a:srgbClr val="1F497D"/>
                </a:solidFill>
              </a:rPr>
              <a:t>Publiskojamo </a:t>
            </a:r>
            <a:r>
              <a:rPr lang="lv-LV" altLang="lv-LV" sz="1400" b="0" dirty="0">
                <a:solidFill>
                  <a:srgbClr val="1F497D"/>
                </a:solidFill>
              </a:rPr>
              <a:t>datu bāzē.</a:t>
            </a:r>
            <a:endParaRPr lang="lv-LV" sz="1400" dirty="0" smtClean="0"/>
          </a:p>
        </p:txBody>
      </p:sp>
      <p:sp>
        <p:nvSpPr>
          <p:cNvPr id="12292" name="Text Placeholder 3"/>
          <p:cNvSpPr>
            <a:spLocks noGrp="1"/>
          </p:cNvSpPr>
          <p:nvPr>
            <p:ph type="body" sz="quarter" idx="10"/>
          </p:nvPr>
        </p:nvSpPr>
        <p:spPr/>
        <p:txBody>
          <a:bodyPr/>
          <a:lstStyle/>
          <a:p>
            <a:fld id="{7BBBDBFE-1004-436E-BD32-AD258D581A25}" type="datetime1">
              <a:rPr lang="lv-LV" smtClean="0"/>
              <a:t>2018.07.31.</a:t>
            </a:fld>
            <a:endParaRPr lang="lv-LV" dirty="0" smtClean="0"/>
          </a:p>
        </p:txBody>
      </p:sp>
      <p:sp>
        <p:nvSpPr>
          <p:cNvPr id="6" name="Slide Number Placeholder 5"/>
          <p:cNvSpPr>
            <a:spLocks noGrp="1"/>
          </p:cNvSpPr>
          <p:nvPr>
            <p:ph type="sldNum" sz="quarter" idx="13"/>
          </p:nvPr>
        </p:nvSpPr>
        <p:spPr>
          <a:xfrm>
            <a:off x="8158348" y="6324600"/>
            <a:ext cx="680852" cy="304800"/>
          </a:xfrm>
        </p:spPr>
        <p:txBody>
          <a:bodyPr/>
          <a:lstStyle/>
          <a:p>
            <a:pPr>
              <a:defRPr/>
            </a:pPr>
            <a:fld id="{7C8452CC-E07E-43D1-A139-BFED9EFC384E}" type="slidenum">
              <a:rPr lang="en-US" smtClean="0">
                <a:solidFill>
                  <a:prstClr val="black">
                    <a:tint val="75000"/>
                  </a:prstClr>
                </a:solidFill>
              </a:rPr>
              <a:pPr>
                <a:defRPr/>
              </a:pPr>
              <a:t>22</a:t>
            </a:fld>
            <a:endParaRPr lang="en-US" dirty="0">
              <a:solidFill>
                <a:prstClr val="black">
                  <a:tint val="75000"/>
                </a:prstClr>
              </a:solidFill>
            </a:endParaRPr>
          </a:p>
        </p:txBody>
      </p:sp>
    </p:spTree>
    <p:extLst>
      <p:ext uri="{BB962C8B-B14F-4D97-AF65-F5344CB8AC3E}">
        <p14:creationId xmlns:p14="http://schemas.microsoft.com/office/powerpoint/2010/main" val="2455142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69423" y="381000"/>
            <a:ext cx="6917377" cy="1036638"/>
          </a:xfrm>
        </p:spPr>
        <p:txBody>
          <a:bodyPr anchor="ctr" anchorCtr="0">
            <a:normAutofit/>
          </a:bodyPr>
          <a:lstStyle/>
          <a:p>
            <a:pPr algn="ctr"/>
            <a:r>
              <a:rPr lang="lv-LV" altLang="lv-LV" dirty="0">
                <a:solidFill>
                  <a:srgbClr val="1F497D"/>
                </a:solidFill>
              </a:rPr>
              <a:t>Ministru kabineta noteiktais</a:t>
            </a:r>
            <a:br>
              <a:rPr lang="lv-LV" altLang="lv-LV" dirty="0">
                <a:solidFill>
                  <a:srgbClr val="1F497D"/>
                </a:solidFill>
              </a:rPr>
            </a:br>
            <a:r>
              <a:rPr lang="lv-LV" altLang="lv-LV" dirty="0">
                <a:solidFill>
                  <a:srgbClr val="1F497D"/>
                </a:solidFill>
              </a:rPr>
              <a:t>minimālās mēnešalgas apmērs</a:t>
            </a:r>
            <a:endParaRPr lang="lv-LV" sz="3200" dirty="0" smtClean="0"/>
          </a:p>
        </p:txBody>
      </p:sp>
      <p:sp>
        <p:nvSpPr>
          <p:cNvPr id="12291" name="Content Placeholder 2"/>
          <p:cNvSpPr>
            <a:spLocks noGrp="1"/>
          </p:cNvSpPr>
          <p:nvPr>
            <p:ph idx="1"/>
          </p:nvPr>
        </p:nvSpPr>
        <p:spPr>
          <a:xfrm>
            <a:off x="653143" y="1555669"/>
            <a:ext cx="8033657" cy="3645724"/>
          </a:xfrm>
        </p:spPr>
        <p:txBody>
          <a:bodyPr>
            <a:normAutofit/>
          </a:bodyPr>
          <a:lstStyle/>
          <a:p>
            <a:pPr algn="ctr"/>
            <a:endParaRPr lang="lv-LV" altLang="lv-LV" sz="1600" dirty="0" smtClean="0">
              <a:solidFill>
                <a:srgbClr val="1F497D"/>
              </a:solidFill>
            </a:endParaRPr>
          </a:p>
          <a:p>
            <a:pPr algn="ctr"/>
            <a:r>
              <a:rPr lang="lv-LV" altLang="lv-LV" sz="1600" dirty="0" smtClean="0">
                <a:solidFill>
                  <a:srgbClr val="1F497D"/>
                </a:solidFill>
              </a:rPr>
              <a:t>2017.gadā </a:t>
            </a:r>
            <a:r>
              <a:rPr lang="lv-LV" altLang="lv-LV" sz="1600" dirty="0">
                <a:solidFill>
                  <a:srgbClr val="1F497D"/>
                </a:solidFill>
              </a:rPr>
              <a:t>- </a:t>
            </a:r>
            <a:r>
              <a:rPr lang="lv-LV" altLang="lv-LV" sz="1600" dirty="0" smtClean="0">
                <a:solidFill>
                  <a:srgbClr val="1F497D"/>
                </a:solidFill>
              </a:rPr>
              <a:t>380 </a:t>
            </a:r>
            <a:r>
              <a:rPr lang="lv-LV" altLang="lv-LV" sz="1600" dirty="0">
                <a:solidFill>
                  <a:srgbClr val="1F497D"/>
                </a:solidFill>
              </a:rPr>
              <a:t>EUR </a:t>
            </a:r>
          </a:p>
          <a:p>
            <a:pPr algn="ctr"/>
            <a:r>
              <a:rPr lang="lv-LV" altLang="lv-LV" sz="1600" dirty="0" smtClean="0">
                <a:solidFill>
                  <a:srgbClr val="1F497D"/>
                </a:solidFill>
              </a:rPr>
              <a:t>2018.gadā </a:t>
            </a:r>
            <a:r>
              <a:rPr lang="lv-LV" altLang="lv-LV" sz="1600" dirty="0">
                <a:solidFill>
                  <a:srgbClr val="1F497D"/>
                </a:solidFill>
              </a:rPr>
              <a:t>- </a:t>
            </a:r>
            <a:r>
              <a:rPr lang="lv-LV" altLang="lv-LV" sz="1600" dirty="0" smtClean="0">
                <a:solidFill>
                  <a:srgbClr val="1F497D"/>
                </a:solidFill>
              </a:rPr>
              <a:t>430 </a:t>
            </a:r>
            <a:r>
              <a:rPr lang="lv-LV" altLang="lv-LV" sz="1600" dirty="0">
                <a:solidFill>
                  <a:srgbClr val="1F497D"/>
                </a:solidFill>
              </a:rPr>
              <a:t>EUR </a:t>
            </a:r>
            <a:endParaRPr lang="lv-LV" altLang="lv-LV" sz="1600" dirty="0" smtClean="0">
              <a:solidFill>
                <a:srgbClr val="1F497D"/>
              </a:solidFill>
            </a:endParaRPr>
          </a:p>
          <a:p>
            <a:pPr algn="ctr"/>
            <a:endParaRPr lang="lv-LV" altLang="lv-LV" sz="1600" dirty="0">
              <a:solidFill>
                <a:srgbClr val="1F497D"/>
              </a:solidFill>
            </a:endParaRPr>
          </a:p>
          <a:p>
            <a:pPr algn="ctr">
              <a:lnSpc>
                <a:spcPct val="90000"/>
              </a:lnSpc>
            </a:pPr>
            <a:r>
              <a:rPr lang="lv-LV" altLang="lv-LV" sz="1400" b="0" dirty="0">
                <a:solidFill>
                  <a:srgbClr val="1F497D"/>
                </a:solidFill>
              </a:rPr>
              <a:t>(Ministru kabineta 2015.gada 24.novembra noteikumi Nr.656 </a:t>
            </a:r>
          </a:p>
          <a:p>
            <a:pPr algn="ctr">
              <a:lnSpc>
                <a:spcPct val="90000"/>
              </a:lnSpc>
            </a:pPr>
            <a:r>
              <a:rPr lang="lv-LV" altLang="lv-LV" sz="1400" b="0" dirty="0">
                <a:solidFill>
                  <a:srgbClr val="1F497D"/>
                </a:solidFill>
              </a:rPr>
              <a:t>"</a:t>
            </a:r>
            <a:r>
              <a:rPr lang="lv-LV" sz="1400" b="0" dirty="0">
                <a:solidFill>
                  <a:srgbClr val="1F497D"/>
                </a:solidFill>
              </a:rPr>
              <a:t>Noteikumi par minimālās mēneša darba algas apmēru normālā darba laika ietvaros un minimālās stundas tarifa likmes aprēķināšanu</a:t>
            </a:r>
            <a:r>
              <a:rPr lang="lv-LV" altLang="lv-LV" sz="1400" b="0" dirty="0">
                <a:solidFill>
                  <a:srgbClr val="1F497D"/>
                </a:solidFill>
              </a:rPr>
              <a:t>")</a:t>
            </a:r>
            <a:endParaRPr lang="lv-LV" sz="1400" b="0" i="1" dirty="0" smtClean="0"/>
          </a:p>
        </p:txBody>
      </p:sp>
      <p:sp>
        <p:nvSpPr>
          <p:cNvPr id="6" name="Slide Number Placeholder 5"/>
          <p:cNvSpPr>
            <a:spLocks noGrp="1"/>
          </p:cNvSpPr>
          <p:nvPr>
            <p:ph type="sldNum" sz="quarter" idx="13"/>
          </p:nvPr>
        </p:nvSpPr>
        <p:spPr>
          <a:xfrm>
            <a:off x="8087096" y="6324600"/>
            <a:ext cx="752104" cy="304800"/>
          </a:xfrm>
        </p:spPr>
        <p:txBody>
          <a:bodyPr/>
          <a:lstStyle/>
          <a:p>
            <a:pPr>
              <a:defRPr/>
            </a:pPr>
            <a:fld id="{7C8452CC-E07E-43D1-A139-BFED9EFC384E}" type="slidenum">
              <a:rPr lang="en-US" smtClean="0">
                <a:solidFill>
                  <a:prstClr val="black">
                    <a:tint val="75000"/>
                  </a:prstClr>
                </a:solidFill>
              </a:rPr>
              <a:pPr>
                <a:defRPr/>
              </a:pPr>
              <a:t>23</a:t>
            </a:fld>
            <a:endParaRPr lang="en-US" dirty="0">
              <a:solidFill>
                <a:prstClr val="black">
                  <a:tint val="75000"/>
                </a:prstClr>
              </a:solidFill>
            </a:endParaRPr>
          </a:p>
        </p:txBody>
      </p:sp>
      <p:sp>
        <p:nvSpPr>
          <p:cNvPr id="2" name="Text Placeholder 1"/>
          <p:cNvSpPr>
            <a:spLocks noGrp="1"/>
          </p:cNvSpPr>
          <p:nvPr>
            <p:ph type="body" sz="quarter" idx="10"/>
          </p:nvPr>
        </p:nvSpPr>
        <p:spPr/>
        <p:txBody>
          <a:bodyPr/>
          <a:lstStyle/>
          <a:p>
            <a:fld id="{957FAF48-0299-45A2-A98D-780BC2E97AB8}" type="datetime1">
              <a:rPr lang="lv-LV" smtClean="0"/>
              <a:t>2018.07.31.</a:t>
            </a:fld>
            <a:endParaRPr lang="lv-LV" dirty="0"/>
          </a:p>
        </p:txBody>
      </p:sp>
    </p:spTree>
    <p:extLst>
      <p:ext uri="{BB962C8B-B14F-4D97-AF65-F5344CB8AC3E}">
        <p14:creationId xmlns:p14="http://schemas.microsoft.com/office/powerpoint/2010/main" val="2455142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69423" y="381000"/>
            <a:ext cx="6917377" cy="1036638"/>
          </a:xfrm>
        </p:spPr>
        <p:txBody>
          <a:bodyPr anchor="ctr" anchorCtr="0">
            <a:normAutofit/>
          </a:bodyPr>
          <a:lstStyle/>
          <a:p>
            <a:pPr algn="ctr"/>
            <a:r>
              <a:rPr lang="lv-LV" altLang="lv-LV" dirty="0">
                <a:solidFill>
                  <a:srgbClr val="1F497D"/>
                </a:solidFill>
              </a:rPr>
              <a:t>Informācijai</a:t>
            </a:r>
            <a:endParaRPr lang="lv-LV" sz="3600" dirty="0" smtClean="0"/>
          </a:p>
        </p:txBody>
      </p:sp>
      <p:sp>
        <p:nvSpPr>
          <p:cNvPr id="12291" name="Content Placeholder 2"/>
          <p:cNvSpPr>
            <a:spLocks noGrp="1"/>
          </p:cNvSpPr>
          <p:nvPr>
            <p:ph idx="1"/>
          </p:nvPr>
        </p:nvSpPr>
        <p:spPr>
          <a:xfrm>
            <a:off x="653143" y="1555668"/>
            <a:ext cx="8033657" cy="4570495"/>
          </a:xfrm>
        </p:spPr>
        <p:txBody>
          <a:bodyPr/>
          <a:lstStyle/>
          <a:p>
            <a:pPr lvl="0" algn="ctr"/>
            <a:endParaRPr lang="lv-LV" altLang="lv-LV" sz="1400" b="0" dirty="0">
              <a:solidFill>
                <a:srgbClr val="1F497D"/>
              </a:solidFill>
            </a:endParaRPr>
          </a:p>
          <a:p>
            <a:pPr lvl="0" algn="ctr" eaLnBrk="1" hangingPunct="1">
              <a:spcBef>
                <a:spcPct val="0"/>
              </a:spcBef>
            </a:pPr>
            <a:r>
              <a:rPr lang="lv-LV" altLang="lv-LV" sz="1600" b="0" dirty="0">
                <a:solidFill>
                  <a:srgbClr val="1F497D"/>
                </a:solidFill>
                <a:cs typeface="Arial" charset="0"/>
              </a:rPr>
              <a:t>Ar tiesību aktiem, kas regulē valsts amatpersonas deklarācijas iesniegšanas un aizpildīšanas kārtību, var iepazīties internetā </a:t>
            </a:r>
          </a:p>
          <a:p>
            <a:pPr lvl="0" algn="ctr" eaLnBrk="1" hangingPunct="1">
              <a:spcBef>
                <a:spcPct val="0"/>
              </a:spcBef>
            </a:pPr>
            <a:r>
              <a:rPr lang="lv-LV" altLang="lv-LV" sz="1600" b="0" dirty="0">
                <a:solidFill>
                  <a:srgbClr val="1F497D"/>
                </a:solidFill>
                <a:cs typeface="Arial" charset="0"/>
              </a:rPr>
              <a:t>VID </a:t>
            </a:r>
            <a:r>
              <a:rPr lang="lv-LV" altLang="lv-LV" sz="1600" b="0" dirty="0" err="1">
                <a:solidFill>
                  <a:srgbClr val="1F497D"/>
                </a:solidFill>
                <a:cs typeface="Arial" charset="0"/>
              </a:rPr>
              <a:t>mājaslapā</a:t>
            </a:r>
            <a:r>
              <a:rPr lang="lv-LV" altLang="lv-LV" sz="1600" b="0" dirty="0">
                <a:solidFill>
                  <a:srgbClr val="1F497D"/>
                </a:solidFill>
                <a:cs typeface="Arial" charset="0"/>
              </a:rPr>
              <a:t> </a:t>
            </a:r>
            <a:r>
              <a:rPr lang="lv-LV" altLang="lv-LV" sz="1600" b="0" dirty="0" err="1">
                <a:solidFill>
                  <a:srgbClr val="1F497D"/>
                </a:solidFill>
                <a:cs typeface="Arial" charset="0"/>
              </a:rPr>
              <a:t>www.vid.gov.lv</a:t>
            </a:r>
            <a:r>
              <a:rPr lang="lv-LV" altLang="lv-LV" sz="1600" b="0" dirty="0">
                <a:solidFill>
                  <a:srgbClr val="1F497D"/>
                </a:solidFill>
                <a:cs typeface="Arial" charset="0"/>
              </a:rPr>
              <a:t> </a:t>
            </a:r>
          </a:p>
          <a:p>
            <a:pPr lvl="0" algn="ctr" eaLnBrk="1" hangingPunct="1">
              <a:spcBef>
                <a:spcPct val="0"/>
              </a:spcBef>
            </a:pPr>
            <a:r>
              <a:rPr lang="lv-LV" altLang="lv-LV" sz="1600" b="0" dirty="0">
                <a:solidFill>
                  <a:srgbClr val="1F497D"/>
                </a:solidFill>
                <a:cs typeface="Arial" charset="0"/>
              </a:rPr>
              <a:t>sadaļas  "Privātpersonām" </a:t>
            </a:r>
          </a:p>
          <a:p>
            <a:pPr lvl="0" algn="ctr" eaLnBrk="1" hangingPunct="1">
              <a:spcBef>
                <a:spcPct val="0"/>
              </a:spcBef>
            </a:pPr>
            <a:r>
              <a:rPr lang="lv-LV" altLang="lv-LV" sz="1600" b="0" dirty="0" err="1">
                <a:solidFill>
                  <a:srgbClr val="1F497D"/>
                </a:solidFill>
                <a:cs typeface="Arial" charset="0"/>
              </a:rPr>
              <a:t>apakšsadaļā</a:t>
            </a:r>
            <a:r>
              <a:rPr lang="lv-LV" altLang="lv-LV" sz="1600" b="0" dirty="0">
                <a:solidFill>
                  <a:srgbClr val="1F497D"/>
                </a:solidFill>
                <a:cs typeface="Arial" charset="0"/>
              </a:rPr>
              <a:t>  "Valsts amatpersonām" </a:t>
            </a:r>
          </a:p>
          <a:p>
            <a:pPr lvl="0" algn="ctr"/>
            <a:endParaRPr lang="lv-LV" altLang="lv-LV" sz="1400" b="0" dirty="0">
              <a:solidFill>
                <a:srgbClr val="1F497D"/>
              </a:solidFill>
              <a:hlinkClick r:id="rId2"/>
            </a:endParaRPr>
          </a:p>
          <a:p>
            <a:pPr lvl="0" algn="ctr"/>
            <a:r>
              <a:rPr lang="lv-LV" altLang="lv-LV" sz="1600" b="0" dirty="0">
                <a:solidFill>
                  <a:srgbClr val="1F497D"/>
                </a:solidFill>
                <a:hlinkClick r:id="rId3"/>
              </a:rPr>
              <a:t>https://www.vid.gov.lv/lv/valsts-amatpersonam-0</a:t>
            </a:r>
            <a:endParaRPr lang="lv-LV" altLang="lv-LV" sz="1600" b="0" dirty="0">
              <a:solidFill>
                <a:srgbClr val="1F497D"/>
              </a:solidFill>
            </a:endParaRPr>
          </a:p>
          <a:p>
            <a:endParaRPr lang="lv-LV" dirty="0" smtClean="0"/>
          </a:p>
        </p:txBody>
      </p:sp>
      <p:sp>
        <p:nvSpPr>
          <p:cNvPr id="12292" name="Text Placeholder 3"/>
          <p:cNvSpPr>
            <a:spLocks noGrp="1"/>
          </p:cNvSpPr>
          <p:nvPr>
            <p:ph type="body" sz="quarter" idx="10"/>
          </p:nvPr>
        </p:nvSpPr>
        <p:spPr/>
        <p:txBody>
          <a:bodyPr/>
          <a:lstStyle/>
          <a:p>
            <a:fld id="{8ACD7098-055F-44E6-B8F8-AC17F6A3414F}" type="datetime1">
              <a:rPr lang="lv-LV" smtClean="0"/>
              <a:t>2018.07.31.</a:t>
            </a:fld>
            <a:endParaRPr lang="lv-LV" dirty="0" smtClean="0"/>
          </a:p>
        </p:txBody>
      </p:sp>
      <p:sp>
        <p:nvSpPr>
          <p:cNvPr id="6" name="Slide Number Placeholder 5"/>
          <p:cNvSpPr>
            <a:spLocks noGrp="1"/>
          </p:cNvSpPr>
          <p:nvPr>
            <p:ph type="sldNum" sz="quarter" idx="13"/>
          </p:nvPr>
        </p:nvSpPr>
        <p:spPr>
          <a:xfrm>
            <a:off x="8193974" y="6324600"/>
            <a:ext cx="645226" cy="304800"/>
          </a:xfrm>
        </p:spPr>
        <p:txBody>
          <a:bodyPr/>
          <a:lstStyle/>
          <a:p>
            <a:pPr>
              <a:defRPr/>
            </a:pPr>
            <a:fld id="{7C8452CC-E07E-43D1-A139-BFED9EFC384E}" type="slidenum">
              <a:rPr lang="en-US" smtClean="0">
                <a:solidFill>
                  <a:prstClr val="black">
                    <a:tint val="75000"/>
                  </a:prstClr>
                </a:solidFill>
              </a:rPr>
              <a:pPr>
                <a:defRPr/>
              </a:pPr>
              <a:t>24</a:t>
            </a:fld>
            <a:endParaRPr lang="en-US" dirty="0">
              <a:solidFill>
                <a:prstClr val="black">
                  <a:tint val="75000"/>
                </a:prstClr>
              </a:solidFill>
            </a:endParaRPr>
          </a:p>
        </p:txBody>
      </p:sp>
    </p:spTree>
    <p:extLst>
      <p:ext uri="{BB962C8B-B14F-4D97-AF65-F5344CB8AC3E}">
        <p14:creationId xmlns:p14="http://schemas.microsoft.com/office/powerpoint/2010/main" val="2455142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altLang="lv-LV" dirty="0" smtClean="0">
                <a:solidFill>
                  <a:srgbClr val="1F497D"/>
                </a:solidFill>
              </a:rPr>
              <a:t>Informācijai - kontakti</a:t>
            </a:r>
            <a:r>
              <a:rPr lang="lv-LV" altLang="lv-LV" dirty="0">
                <a:solidFill>
                  <a:srgbClr val="1F497D"/>
                </a:solidFill>
              </a:rPr>
              <a:t/>
            </a:r>
            <a:br>
              <a:rPr lang="lv-LV" altLang="lv-LV" dirty="0">
                <a:solidFill>
                  <a:srgbClr val="1F497D"/>
                </a:solidFill>
              </a:rPr>
            </a:br>
            <a:r>
              <a:rPr lang="lv-LV" altLang="lv-LV" dirty="0" smtClean="0">
                <a:solidFill>
                  <a:srgbClr val="1F497D"/>
                </a:solidFill>
              </a:rPr>
              <a:t/>
            </a:r>
            <a:br>
              <a:rPr lang="lv-LV" altLang="lv-LV" dirty="0" smtClean="0">
                <a:solidFill>
                  <a:srgbClr val="1F497D"/>
                </a:solidFill>
              </a:rPr>
            </a:br>
            <a:endParaRPr lang="lv-LV" dirty="0"/>
          </a:p>
        </p:txBody>
      </p:sp>
      <p:pic>
        <p:nvPicPr>
          <p:cNvPr id="7" name="Content Placeholder 6"/>
          <p:cNvPicPr>
            <a:picLocks noGrp="1" noChangeAspect="1"/>
          </p:cNvPicPr>
          <p:nvPr>
            <p:ph idx="1"/>
          </p:nvPr>
        </p:nvPicPr>
        <p:blipFill>
          <a:blip r:embed="rId2"/>
          <a:stretch>
            <a:fillRect/>
          </a:stretch>
        </p:blipFill>
        <p:spPr>
          <a:xfrm>
            <a:off x="1676400" y="1752600"/>
            <a:ext cx="6321820" cy="4373563"/>
          </a:xfrm>
          <a:prstGeom prst="rect">
            <a:avLst/>
          </a:prstGeom>
        </p:spPr>
      </p:pic>
      <p:sp>
        <p:nvSpPr>
          <p:cNvPr id="6" name="Slide Number Placeholder 5"/>
          <p:cNvSpPr>
            <a:spLocks noGrp="1"/>
          </p:cNvSpPr>
          <p:nvPr>
            <p:ph type="sldNum" sz="quarter" idx="13"/>
          </p:nvPr>
        </p:nvSpPr>
        <p:spPr>
          <a:xfrm>
            <a:off x="8254093" y="6324600"/>
            <a:ext cx="585107" cy="304800"/>
          </a:xfrm>
        </p:spPr>
        <p:txBody>
          <a:bodyPr/>
          <a:lstStyle/>
          <a:p>
            <a:pPr>
              <a:defRPr/>
            </a:pPr>
            <a:fld id="{68B4299F-3A17-47A3-AA07-C75318D1F18A}" type="slidenum">
              <a:rPr lang="en-US" smtClean="0"/>
              <a:pPr>
                <a:defRPr/>
              </a:pPr>
              <a:t>25</a:t>
            </a:fld>
            <a:endParaRPr lang="en-US" dirty="0"/>
          </a:p>
        </p:txBody>
      </p:sp>
      <p:pic>
        <p:nvPicPr>
          <p:cNvPr id="8" name="Picture 7"/>
          <p:cNvPicPr>
            <a:picLocks noChangeAspect="1"/>
          </p:cNvPicPr>
          <p:nvPr/>
        </p:nvPicPr>
        <p:blipFill>
          <a:blip r:embed="rId3"/>
          <a:stretch>
            <a:fillRect/>
          </a:stretch>
        </p:blipFill>
        <p:spPr>
          <a:xfrm>
            <a:off x="1676400" y="833438"/>
            <a:ext cx="6364941" cy="877916"/>
          </a:xfrm>
          <a:prstGeom prst="rect">
            <a:avLst/>
          </a:prstGeom>
        </p:spPr>
      </p:pic>
      <p:sp>
        <p:nvSpPr>
          <p:cNvPr id="3" name="Text Placeholder 2"/>
          <p:cNvSpPr>
            <a:spLocks noGrp="1"/>
          </p:cNvSpPr>
          <p:nvPr>
            <p:ph type="body" sz="quarter" idx="10"/>
          </p:nvPr>
        </p:nvSpPr>
        <p:spPr/>
        <p:txBody>
          <a:bodyPr/>
          <a:lstStyle/>
          <a:p>
            <a:fld id="{5FE771DC-F39F-4926-8F8F-CAF996F1CFE2}" type="datetime1">
              <a:rPr lang="lv-LV" smtClean="0"/>
              <a:t>2018.07.31.</a:t>
            </a:fld>
            <a:endParaRPr lang="lv-LV" dirty="0"/>
          </a:p>
        </p:txBody>
      </p:sp>
    </p:spTree>
    <p:extLst>
      <p:ext uri="{BB962C8B-B14F-4D97-AF65-F5344CB8AC3E}">
        <p14:creationId xmlns:p14="http://schemas.microsoft.com/office/powerpoint/2010/main" val="2021097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685800" y="3051958"/>
            <a:ext cx="7772400" cy="2586842"/>
          </a:xfrm>
        </p:spPr>
        <p:txBody>
          <a:bodyPr/>
          <a:lstStyle/>
          <a:p>
            <a:endParaRPr lang="lv-LV" altLang="lv-LV" sz="2400" dirty="0" smtClean="0">
              <a:cs typeface="Arial" charset="0"/>
            </a:endParaRPr>
          </a:p>
          <a:p>
            <a:r>
              <a:rPr lang="lv-LV" altLang="lv-LV" sz="2400" dirty="0" smtClean="0">
                <a:cs typeface="Arial" charset="0"/>
              </a:rPr>
              <a:t>Paldies </a:t>
            </a:r>
            <a:r>
              <a:rPr lang="lv-LV" altLang="lv-LV" sz="2400" dirty="0">
                <a:cs typeface="Arial" charset="0"/>
              </a:rPr>
              <a:t>par uzmanību!</a:t>
            </a:r>
          </a:p>
          <a:p>
            <a:endParaRPr lang="lv-LV"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69423" y="381000"/>
            <a:ext cx="6917377" cy="1036638"/>
          </a:xfrm>
        </p:spPr>
        <p:txBody>
          <a:bodyPr anchor="ctr" anchorCtr="0">
            <a:normAutofit/>
          </a:bodyPr>
          <a:lstStyle/>
          <a:p>
            <a:pPr algn="ctr"/>
            <a:r>
              <a:rPr lang="lv-LV" altLang="lv-LV" dirty="0" smtClean="0">
                <a:solidFill>
                  <a:srgbClr val="1F497D"/>
                </a:solidFill>
              </a:rPr>
              <a:t>Deklarācijas </a:t>
            </a:r>
            <a:r>
              <a:rPr lang="lv-LV" altLang="lv-LV" dirty="0">
                <a:solidFill>
                  <a:srgbClr val="1F497D"/>
                </a:solidFill>
              </a:rPr>
              <a:t>aizpildīšana</a:t>
            </a:r>
            <a:endParaRPr lang="lv-LV" sz="2800" dirty="0" smtClean="0"/>
          </a:p>
        </p:txBody>
      </p:sp>
      <p:sp>
        <p:nvSpPr>
          <p:cNvPr id="12291" name="Content Placeholder 2"/>
          <p:cNvSpPr>
            <a:spLocks noGrp="1"/>
          </p:cNvSpPr>
          <p:nvPr>
            <p:ph idx="1"/>
          </p:nvPr>
        </p:nvSpPr>
        <p:spPr>
          <a:xfrm>
            <a:off x="653143" y="1555668"/>
            <a:ext cx="8033657" cy="4432756"/>
          </a:xfrm>
        </p:spPr>
        <p:txBody>
          <a:bodyPr>
            <a:normAutofit/>
          </a:bodyPr>
          <a:lstStyle/>
          <a:p>
            <a:pPr lvl="0" algn="just">
              <a:spcBef>
                <a:spcPts val="0"/>
              </a:spcBef>
            </a:pPr>
            <a:endParaRPr lang="lv-LV" altLang="lv-LV" sz="1600" b="0" dirty="0" smtClean="0">
              <a:solidFill>
                <a:srgbClr val="1F497D"/>
              </a:solidFill>
            </a:endParaRPr>
          </a:p>
          <a:p>
            <a:pPr lvl="0" algn="just">
              <a:spcBef>
                <a:spcPts val="0"/>
              </a:spcBef>
            </a:pPr>
            <a:endParaRPr lang="lv-LV" altLang="lv-LV" sz="1600" b="0" dirty="0">
              <a:solidFill>
                <a:srgbClr val="1F497D"/>
              </a:solidFill>
            </a:endParaRPr>
          </a:p>
          <a:p>
            <a:pPr lvl="0" algn="just">
              <a:spcBef>
                <a:spcPts val="0"/>
              </a:spcBef>
            </a:pPr>
            <a:endParaRPr lang="lv-LV" altLang="lv-LV" sz="1600" b="0" dirty="0" smtClean="0">
              <a:solidFill>
                <a:srgbClr val="1F497D"/>
              </a:solidFill>
            </a:endParaRPr>
          </a:p>
          <a:p>
            <a:pPr lvl="0" algn="just">
              <a:spcBef>
                <a:spcPts val="0"/>
              </a:spcBef>
            </a:pPr>
            <a:endParaRPr lang="lv-LV" altLang="lv-LV" sz="1600" b="0" dirty="0">
              <a:solidFill>
                <a:srgbClr val="1F497D"/>
              </a:solidFill>
            </a:endParaRPr>
          </a:p>
          <a:p>
            <a:pPr lvl="0" algn="just">
              <a:spcBef>
                <a:spcPts val="0"/>
              </a:spcBef>
            </a:pPr>
            <a:endParaRPr lang="lv-LV" altLang="lv-LV" sz="1600" b="0" dirty="0" smtClean="0">
              <a:solidFill>
                <a:srgbClr val="1F497D"/>
              </a:solidFill>
            </a:endParaRPr>
          </a:p>
          <a:p>
            <a:pPr lvl="0" algn="just">
              <a:spcBef>
                <a:spcPts val="0"/>
              </a:spcBef>
            </a:pPr>
            <a:endParaRPr lang="lv-LV" altLang="lv-LV" sz="1600" b="0" dirty="0">
              <a:solidFill>
                <a:srgbClr val="1F497D"/>
              </a:solidFill>
            </a:endParaRPr>
          </a:p>
          <a:p>
            <a:pPr lvl="0" algn="just">
              <a:spcBef>
                <a:spcPts val="0"/>
              </a:spcBef>
            </a:pPr>
            <a:endParaRPr lang="lv-LV" altLang="lv-LV" sz="1600" b="0" dirty="0" smtClean="0">
              <a:solidFill>
                <a:srgbClr val="1F497D"/>
              </a:solidFill>
            </a:endParaRPr>
          </a:p>
          <a:p>
            <a:pPr lvl="0" algn="just">
              <a:spcBef>
                <a:spcPts val="0"/>
              </a:spcBef>
            </a:pPr>
            <a:endParaRPr lang="lv-LV" altLang="lv-LV" sz="1600" b="0" dirty="0">
              <a:solidFill>
                <a:srgbClr val="1F497D"/>
              </a:solidFill>
            </a:endParaRPr>
          </a:p>
          <a:p>
            <a:pPr lvl="0" algn="just">
              <a:spcBef>
                <a:spcPts val="0"/>
              </a:spcBef>
            </a:pPr>
            <a:endParaRPr lang="lv-LV" altLang="lv-LV" sz="1600" b="0" dirty="0" smtClean="0">
              <a:solidFill>
                <a:srgbClr val="1F497D"/>
              </a:solidFill>
            </a:endParaRPr>
          </a:p>
          <a:p>
            <a:pPr lvl="0" algn="just">
              <a:spcBef>
                <a:spcPts val="0"/>
              </a:spcBef>
            </a:pPr>
            <a:endParaRPr lang="lv-LV" altLang="lv-LV" sz="1600" b="0" dirty="0">
              <a:solidFill>
                <a:srgbClr val="1F497D"/>
              </a:solidFill>
            </a:endParaRPr>
          </a:p>
          <a:p>
            <a:pPr lvl="0" algn="just">
              <a:spcBef>
                <a:spcPts val="0"/>
              </a:spcBef>
            </a:pPr>
            <a:endParaRPr lang="lv-LV" altLang="lv-LV" sz="1600" b="0" dirty="0" smtClean="0">
              <a:solidFill>
                <a:srgbClr val="1F497D"/>
              </a:solidFill>
            </a:endParaRPr>
          </a:p>
          <a:p>
            <a:pPr lvl="0" algn="just">
              <a:spcBef>
                <a:spcPts val="0"/>
              </a:spcBef>
            </a:pPr>
            <a:endParaRPr lang="lv-LV" altLang="lv-LV" sz="1600" b="0" dirty="0">
              <a:solidFill>
                <a:srgbClr val="1F497D"/>
              </a:solidFill>
            </a:endParaRPr>
          </a:p>
          <a:p>
            <a:pPr lvl="0" algn="just">
              <a:spcBef>
                <a:spcPts val="0"/>
              </a:spcBef>
            </a:pPr>
            <a:endParaRPr lang="lv-LV" altLang="lv-LV" sz="1600" b="0" dirty="0" smtClean="0">
              <a:solidFill>
                <a:srgbClr val="1F497D"/>
              </a:solidFill>
            </a:endParaRPr>
          </a:p>
          <a:p>
            <a:pPr lvl="0" algn="just">
              <a:spcBef>
                <a:spcPts val="0"/>
              </a:spcBef>
            </a:pPr>
            <a:r>
              <a:rPr lang="lv-LV" altLang="lv-LV" sz="1400" b="0" dirty="0" smtClean="0">
                <a:solidFill>
                  <a:srgbClr val="1F497D"/>
                </a:solidFill>
              </a:rPr>
              <a:t>Valsts </a:t>
            </a:r>
            <a:r>
              <a:rPr lang="lv-LV" altLang="lv-LV" sz="1400" b="0" dirty="0">
                <a:solidFill>
                  <a:srgbClr val="1F497D"/>
                </a:solidFill>
              </a:rPr>
              <a:t>amatpersonas deklarācija sastāv no </a:t>
            </a:r>
            <a:r>
              <a:rPr lang="lv-LV" altLang="lv-LV" sz="1400" dirty="0">
                <a:solidFill>
                  <a:srgbClr val="1F497D"/>
                </a:solidFill>
              </a:rPr>
              <a:t>publicējamās</a:t>
            </a:r>
            <a:r>
              <a:rPr lang="lv-LV" altLang="lv-LV" sz="1400" b="0" dirty="0">
                <a:solidFill>
                  <a:srgbClr val="1F497D"/>
                </a:solidFill>
              </a:rPr>
              <a:t> un </a:t>
            </a:r>
            <a:r>
              <a:rPr lang="lv-LV" altLang="lv-LV" sz="1400" dirty="0">
                <a:solidFill>
                  <a:srgbClr val="1F497D"/>
                </a:solidFill>
              </a:rPr>
              <a:t>nepublicējamās</a:t>
            </a:r>
            <a:r>
              <a:rPr lang="lv-LV" altLang="lv-LV" sz="1400" b="0" dirty="0">
                <a:solidFill>
                  <a:srgbClr val="1F497D"/>
                </a:solidFill>
              </a:rPr>
              <a:t> daļas. Aizpildot valsts amatpersonas deklarāciju EDS, valsts amatpersona publicējamo un nepublicējamo daļu </a:t>
            </a:r>
            <a:r>
              <a:rPr lang="lv-LV" altLang="lv-LV" sz="1400" dirty="0">
                <a:solidFill>
                  <a:srgbClr val="1F497D"/>
                </a:solidFill>
              </a:rPr>
              <a:t>aizpilda </a:t>
            </a:r>
            <a:r>
              <a:rPr lang="lv-LV" altLang="lv-LV" sz="1400" dirty="0" smtClean="0">
                <a:solidFill>
                  <a:srgbClr val="1F497D"/>
                </a:solidFill>
              </a:rPr>
              <a:t>vienlaikus</a:t>
            </a:r>
            <a:r>
              <a:rPr lang="lv-LV" altLang="lv-LV" sz="1400" b="0" dirty="0">
                <a:solidFill>
                  <a:srgbClr val="1F497D"/>
                </a:solidFill>
              </a:rPr>
              <a:t>. Valsts amatpersonas deklarācijas iesniedzējs informāciju norāda 14 punktos, ja kādā no punktiem informācijas nav,  attiecīgo punktu neaizpilda. </a:t>
            </a:r>
          </a:p>
          <a:p>
            <a:pPr>
              <a:spcBef>
                <a:spcPts val="0"/>
              </a:spcBef>
            </a:pPr>
            <a:endParaRPr lang="lv-LV" dirty="0" smtClean="0"/>
          </a:p>
        </p:txBody>
      </p:sp>
      <p:sp>
        <p:nvSpPr>
          <p:cNvPr id="12292" name="Text Placeholder 3"/>
          <p:cNvSpPr>
            <a:spLocks noGrp="1"/>
          </p:cNvSpPr>
          <p:nvPr>
            <p:ph type="body" sz="quarter" idx="10"/>
          </p:nvPr>
        </p:nvSpPr>
        <p:spPr/>
        <p:txBody>
          <a:bodyPr/>
          <a:lstStyle/>
          <a:p>
            <a:fld id="{F57A6109-413B-4D28-B15B-778FF78ED1A8}" type="datetime1">
              <a:rPr lang="lv-LV" smtClean="0"/>
              <a:t>2018.07.31.</a:t>
            </a:fld>
            <a:endParaRPr lang="lv-LV" dirty="0" smtClean="0"/>
          </a:p>
        </p:txBody>
      </p:sp>
      <p:sp>
        <p:nvSpPr>
          <p:cNvPr id="6" name="Slide Number Placeholder 5"/>
          <p:cNvSpPr>
            <a:spLocks noGrp="1"/>
          </p:cNvSpPr>
          <p:nvPr>
            <p:ph type="sldNum" sz="quarter" idx="13"/>
          </p:nvPr>
        </p:nvSpPr>
        <p:spPr/>
        <p:txBody>
          <a:bodyPr/>
          <a:lstStyle/>
          <a:p>
            <a:pPr>
              <a:defRPr/>
            </a:pPr>
            <a:fld id="{7C8452CC-E07E-43D1-A139-BFED9EFC384E}" type="slidenum">
              <a:rPr lang="en-US" smtClean="0">
                <a:solidFill>
                  <a:prstClr val="black">
                    <a:tint val="75000"/>
                  </a:prstClr>
                </a:solidFill>
              </a:rPr>
              <a:pPr>
                <a:defRPr/>
              </a:pPr>
              <a:t>3</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788894" y="1753813"/>
            <a:ext cx="7745506" cy="2988515"/>
          </a:xfrm>
          <a:prstGeom prst="rect">
            <a:avLst/>
          </a:prstGeom>
        </p:spPr>
      </p:pic>
    </p:spTree>
    <p:extLst>
      <p:ext uri="{BB962C8B-B14F-4D97-AF65-F5344CB8AC3E}">
        <p14:creationId xmlns:p14="http://schemas.microsoft.com/office/powerpoint/2010/main" val="2455142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dirty="0" smtClean="0"/>
              <a:t/>
            </a:r>
            <a:br>
              <a:rPr lang="lv-LV" dirty="0" smtClean="0"/>
            </a:br>
            <a:r>
              <a:rPr lang="lv-LV" altLang="lv-LV" dirty="0">
                <a:solidFill>
                  <a:srgbClr val="1F497D"/>
                </a:solidFill>
              </a:rPr>
              <a:t>Deklarācijas </a:t>
            </a:r>
            <a:r>
              <a:rPr lang="lv-LV" altLang="lv-LV" dirty="0" smtClean="0">
                <a:solidFill>
                  <a:srgbClr val="1F497D"/>
                </a:solidFill>
              </a:rPr>
              <a:t>aizpildīšana</a:t>
            </a:r>
            <a:r>
              <a:rPr lang="lv-LV" altLang="lv-LV" dirty="0">
                <a:solidFill>
                  <a:srgbClr val="1F497D"/>
                </a:solidFill>
              </a:rPr>
              <a:t/>
            </a:r>
            <a:br>
              <a:rPr lang="lv-LV" altLang="lv-LV" dirty="0">
                <a:solidFill>
                  <a:srgbClr val="1F497D"/>
                </a:solidFill>
              </a:rPr>
            </a:br>
            <a:endParaRPr lang="lv-LV" dirty="0"/>
          </a:p>
        </p:txBody>
      </p:sp>
      <p:pic>
        <p:nvPicPr>
          <p:cNvPr id="7" name="Content Placeholder 6"/>
          <p:cNvPicPr>
            <a:picLocks noGrp="1" noChangeAspect="1"/>
          </p:cNvPicPr>
          <p:nvPr>
            <p:ph idx="1"/>
          </p:nvPr>
        </p:nvPicPr>
        <p:blipFill>
          <a:blip r:embed="rId2"/>
          <a:stretch>
            <a:fillRect/>
          </a:stretch>
        </p:blipFill>
        <p:spPr>
          <a:xfrm>
            <a:off x="1255059" y="1752600"/>
            <a:ext cx="7100047" cy="4373563"/>
          </a:xfrm>
          <a:prstGeom prst="rect">
            <a:avLst/>
          </a:prstGeom>
        </p:spPr>
      </p:pic>
      <p:sp>
        <p:nvSpPr>
          <p:cNvPr id="4" name="Text Placeholder 3"/>
          <p:cNvSpPr>
            <a:spLocks noGrp="1"/>
          </p:cNvSpPr>
          <p:nvPr>
            <p:ph type="body" sz="quarter" idx="10"/>
          </p:nvPr>
        </p:nvSpPr>
        <p:spPr/>
        <p:txBody>
          <a:bodyPr/>
          <a:lstStyle/>
          <a:p>
            <a:fld id="{3B1E72B4-CDB8-4B7F-879C-C6088C8935B1}" type="datetime1">
              <a:rPr lang="lv-LV" smtClean="0"/>
              <a:t>2018.07.31.</a:t>
            </a:fld>
            <a:endParaRPr lang="lv-LV" dirty="0"/>
          </a:p>
        </p:txBody>
      </p:sp>
      <p:sp>
        <p:nvSpPr>
          <p:cNvPr id="6" name="Slide Number Placeholder 5"/>
          <p:cNvSpPr>
            <a:spLocks noGrp="1"/>
          </p:cNvSpPr>
          <p:nvPr>
            <p:ph type="sldNum" sz="quarter" idx="13"/>
          </p:nvPr>
        </p:nvSpPr>
        <p:spPr/>
        <p:txBody>
          <a:bodyPr/>
          <a:lstStyle/>
          <a:p>
            <a:pPr>
              <a:defRPr/>
            </a:pPr>
            <a:fld id="{68B4299F-3A17-47A3-AA07-C75318D1F18A}" type="slidenum">
              <a:rPr lang="en-US" smtClean="0"/>
              <a:pPr>
                <a:defRPr/>
              </a:pPr>
              <a:t>4</a:t>
            </a:fld>
            <a:endParaRPr lang="en-US" dirty="0"/>
          </a:p>
        </p:txBody>
      </p:sp>
    </p:spTree>
    <p:extLst>
      <p:ext uri="{BB962C8B-B14F-4D97-AF65-F5344CB8AC3E}">
        <p14:creationId xmlns:p14="http://schemas.microsoft.com/office/powerpoint/2010/main" val="290076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948" y="273424"/>
            <a:ext cx="6929252" cy="890016"/>
          </a:xfrm>
        </p:spPr>
        <p:txBody>
          <a:bodyPr/>
          <a:lstStyle/>
          <a:p>
            <a:pPr algn="ctr"/>
            <a:r>
              <a:rPr lang="lv-LV" altLang="lv-LV" dirty="0" smtClean="0">
                <a:solidFill>
                  <a:srgbClr val="1F497D"/>
                </a:solidFill>
              </a:rPr>
              <a:t/>
            </a:r>
            <a:br>
              <a:rPr lang="lv-LV" altLang="lv-LV" dirty="0" smtClean="0">
                <a:solidFill>
                  <a:srgbClr val="1F497D"/>
                </a:solidFill>
              </a:rPr>
            </a:br>
            <a:r>
              <a:rPr lang="lv-LV" altLang="lv-LV" dirty="0" smtClean="0">
                <a:solidFill>
                  <a:srgbClr val="1F497D"/>
                </a:solidFill>
              </a:rPr>
              <a:t>Deklarācijas </a:t>
            </a:r>
            <a:r>
              <a:rPr lang="lv-LV" altLang="lv-LV" dirty="0">
                <a:solidFill>
                  <a:srgbClr val="1F497D"/>
                </a:solidFill>
              </a:rPr>
              <a:t>aizpildīšana</a:t>
            </a:r>
            <a:endParaRPr lang="lv-LV" dirty="0"/>
          </a:p>
        </p:txBody>
      </p:sp>
      <p:sp>
        <p:nvSpPr>
          <p:cNvPr id="4" name="Text Placeholder 3"/>
          <p:cNvSpPr>
            <a:spLocks noGrp="1"/>
          </p:cNvSpPr>
          <p:nvPr>
            <p:ph type="body" sz="quarter" idx="10"/>
          </p:nvPr>
        </p:nvSpPr>
        <p:spPr/>
        <p:txBody>
          <a:bodyPr/>
          <a:lstStyle/>
          <a:p>
            <a:fld id="{D2C2F1DB-E11D-4A30-9579-69D137AB7476}" type="datetime1">
              <a:rPr lang="lv-LV" smtClean="0"/>
              <a:t>2018.07.31.</a:t>
            </a:fld>
            <a:endParaRPr lang="lv-LV" dirty="0"/>
          </a:p>
        </p:txBody>
      </p:sp>
      <p:sp>
        <p:nvSpPr>
          <p:cNvPr id="6" name="Slide Number Placeholder 5"/>
          <p:cNvSpPr>
            <a:spLocks noGrp="1"/>
          </p:cNvSpPr>
          <p:nvPr>
            <p:ph type="sldNum" sz="quarter" idx="13"/>
          </p:nvPr>
        </p:nvSpPr>
        <p:spPr/>
        <p:txBody>
          <a:bodyPr/>
          <a:lstStyle/>
          <a:p>
            <a:pPr>
              <a:defRPr/>
            </a:pPr>
            <a:fld id="{68B4299F-3A17-47A3-AA07-C75318D1F18A}" type="slidenum">
              <a:rPr lang="en-US" smtClean="0"/>
              <a:pPr>
                <a:defRPr/>
              </a:pPr>
              <a:t>5</a:t>
            </a:fld>
            <a:endParaRPr lang="en-US" dirty="0"/>
          </a:p>
        </p:txBody>
      </p:sp>
      <p:pic>
        <p:nvPicPr>
          <p:cNvPr id="8" name="Content Placeholder 7"/>
          <p:cNvPicPr>
            <a:picLocks noGrp="1" noChangeAspect="1"/>
          </p:cNvPicPr>
          <p:nvPr>
            <p:ph idx="1"/>
          </p:nvPr>
        </p:nvPicPr>
        <p:blipFill>
          <a:blip r:embed="rId2"/>
          <a:stretch>
            <a:fillRect/>
          </a:stretch>
        </p:blipFill>
        <p:spPr>
          <a:xfrm>
            <a:off x="747713" y="1766047"/>
            <a:ext cx="7939087" cy="3899648"/>
          </a:xfrm>
          <a:prstGeom prst="rect">
            <a:avLst/>
          </a:prstGeom>
        </p:spPr>
      </p:pic>
    </p:spTree>
    <p:extLst>
      <p:ext uri="{BB962C8B-B14F-4D97-AF65-F5344CB8AC3E}">
        <p14:creationId xmlns:p14="http://schemas.microsoft.com/office/powerpoint/2010/main" val="1639967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
            </a:r>
            <a:br>
              <a:rPr lang="lv-LV" dirty="0" smtClean="0"/>
            </a:br>
            <a:r>
              <a:rPr lang="lv-LV" altLang="lv-LV" dirty="0">
                <a:solidFill>
                  <a:srgbClr val="1F497D"/>
                </a:solidFill>
              </a:rPr>
              <a:t>Deklarācijas aizpildīšana</a:t>
            </a:r>
            <a:endParaRPr lang="lv-LV" dirty="0"/>
          </a:p>
        </p:txBody>
      </p:sp>
      <p:pic>
        <p:nvPicPr>
          <p:cNvPr id="7" name="Content Placeholder 6"/>
          <p:cNvPicPr>
            <a:picLocks noGrp="1" noChangeAspect="1"/>
          </p:cNvPicPr>
          <p:nvPr>
            <p:ph idx="1"/>
          </p:nvPr>
        </p:nvPicPr>
        <p:blipFill>
          <a:blip r:embed="rId2"/>
          <a:stretch>
            <a:fillRect/>
          </a:stretch>
        </p:blipFill>
        <p:spPr>
          <a:xfrm>
            <a:off x="2331244" y="2079812"/>
            <a:ext cx="4772025" cy="2124635"/>
          </a:xfrm>
          <a:prstGeom prst="rect">
            <a:avLst/>
          </a:prstGeom>
        </p:spPr>
      </p:pic>
      <p:sp>
        <p:nvSpPr>
          <p:cNvPr id="4" name="Text Placeholder 3"/>
          <p:cNvSpPr>
            <a:spLocks noGrp="1"/>
          </p:cNvSpPr>
          <p:nvPr>
            <p:ph type="body" sz="quarter" idx="10"/>
          </p:nvPr>
        </p:nvSpPr>
        <p:spPr/>
        <p:txBody>
          <a:bodyPr/>
          <a:lstStyle/>
          <a:p>
            <a:fld id="{83C2B6B2-ED80-47B1-9A8D-9C13065207B5}" type="datetime1">
              <a:rPr lang="lv-LV" smtClean="0"/>
              <a:t>2018.07.31.</a:t>
            </a:fld>
            <a:endParaRPr lang="lv-LV" dirty="0"/>
          </a:p>
        </p:txBody>
      </p:sp>
      <p:sp>
        <p:nvSpPr>
          <p:cNvPr id="6" name="Slide Number Placeholder 5"/>
          <p:cNvSpPr>
            <a:spLocks noGrp="1"/>
          </p:cNvSpPr>
          <p:nvPr>
            <p:ph type="sldNum" sz="quarter" idx="13"/>
          </p:nvPr>
        </p:nvSpPr>
        <p:spPr/>
        <p:txBody>
          <a:bodyPr/>
          <a:lstStyle/>
          <a:p>
            <a:pPr>
              <a:defRPr/>
            </a:pPr>
            <a:fld id="{68B4299F-3A17-47A3-AA07-C75318D1F18A}" type="slidenum">
              <a:rPr lang="en-US" smtClean="0"/>
              <a:pPr>
                <a:defRPr/>
              </a:pPr>
              <a:t>6</a:t>
            </a:fld>
            <a:endParaRPr lang="en-US" dirty="0"/>
          </a:p>
        </p:txBody>
      </p:sp>
    </p:spTree>
    <p:extLst>
      <p:ext uri="{BB962C8B-B14F-4D97-AF65-F5344CB8AC3E}">
        <p14:creationId xmlns:p14="http://schemas.microsoft.com/office/powerpoint/2010/main" val="167592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
            </a:r>
            <a:br>
              <a:rPr lang="lv-LV" dirty="0" smtClean="0"/>
            </a:br>
            <a:r>
              <a:rPr lang="lv-LV" altLang="lv-LV" dirty="0">
                <a:solidFill>
                  <a:srgbClr val="1F497D"/>
                </a:solidFill>
              </a:rPr>
              <a:t>Deklarācijas aizpildīšana</a:t>
            </a:r>
            <a:endParaRPr lang="lv-LV" dirty="0"/>
          </a:p>
        </p:txBody>
      </p:sp>
      <p:sp>
        <p:nvSpPr>
          <p:cNvPr id="4" name="Text Placeholder 3"/>
          <p:cNvSpPr>
            <a:spLocks noGrp="1"/>
          </p:cNvSpPr>
          <p:nvPr>
            <p:ph type="body" sz="quarter" idx="10"/>
          </p:nvPr>
        </p:nvSpPr>
        <p:spPr/>
        <p:txBody>
          <a:bodyPr/>
          <a:lstStyle/>
          <a:p>
            <a:fld id="{1271B2C3-F539-480E-8251-286B87FA4759}" type="datetime1">
              <a:rPr lang="lv-LV" smtClean="0"/>
              <a:t>2018.07.31.</a:t>
            </a:fld>
            <a:endParaRPr lang="lv-LV" dirty="0"/>
          </a:p>
        </p:txBody>
      </p:sp>
      <p:sp>
        <p:nvSpPr>
          <p:cNvPr id="6" name="Slide Number Placeholder 5"/>
          <p:cNvSpPr>
            <a:spLocks noGrp="1"/>
          </p:cNvSpPr>
          <p:nvPr>
            <p:ph type="sldNum" sz="quarter" idx="13"/>
          </p:nvPr>
        </p:nvSpPr>
        <p:spPr/>
        <p:txBody>
          <a:bodyPr/>
          <a:lstStyle/>
          <a:p>
            <a:pPr>
              <a:defRPr/>
            </a:pPr>
            <a:fld id="{68B4299F-3A17-47A3-AA07-C75318D1F18A}" type="slidenum">
              <a:rPr lang="en-US" smtClean="0"/>
              <a:pPr>
                <a:defRPr/>
              </a:pPr>
              <a:t>7</a:t>
            </a:fld>
            <a:endParaRPr lang="en-US" dirty="0"/>
          </a:p>
        </p:txBody>
      </p:sp>
      <p:pic>
        <p:nvPicPr>
          <p:cNvPr id="7" name="Content Placeholder 6"/>
          <p:cNvPicPr>
            <a:picLocks noGrp="1" noChangeAspect="1"/>
          </p:cNvPicPr>
          <p:nvPr>
            <p:ph idx="1"/>
          </p:nvPr>
        </p:nvPicPr>
        <p:blipFill>
          <a:blip r:embed="rId2"/>
          <a:stretch>
            <a:fillRect/>
          </a:stretch>
        </p:blipFill>
        <p:spPr>
          <a:xfrm>
            <a:off x="747713" y="2159168"/>
            <a:ext cx="7939087" cy="3560426"/>
          </a:xfrm>
          <a:prstGeom prst="rect">
            <a:avLst/>
          </a:prstGeom>
        </p:spPr>
      </p:pic>
    </p:spTree>
    <p:extLst>
      <p:ext uri="{BB962C8B-B14F-4D97-AF65-F5344CB8AC3E}">
        <p14:creationId xmlns:p14="http://schemas.microsoft.com/office/powerpoint/2010/main" val="271826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altLang="lv-LV" dirty="0">
                <a:solidFill>
                  <a:srgbClr val="1F497D"/>
                </a:solidFill>
              </a:rPr>
              <a:t>EDS valsts amatpersonas deklarācijas galvenais logs</a:t>
            </a:r>
            <a:br>
              <a:rPr lang="lv-LV" altLang="lv-LV" dirty="0">
                <a:solidFill>
                  <a:srgbClr val="1F497D"/>
                </a:solidFill>
              </a:rPr>
            </a:br>
            <a:endParaRPr lang="lv-LV" dirty="0"/>
          </a:p>
        </p:txBody>
      </p:sp>
      <p:pic>
        <p:nvPicPr>
          <p:cNvPr id="7" name="Content Placeholder 6"/>
          <p:cNvPicPr>
            <a:picLocks noGrp="1" noChangeAspect="1"/>
          </p:cNvPicPr>
          <p:nvPr>
            <p:ph idx="1"/>
          </p:nvPr>
        </p:nvPicPr>
        <p:blipFill>
          <a:blip r:embed="rId2"/>
          <a:stretch>
            <a:fillRect/>
          </a:stretch>
        </p:blipFill>
        <p:spPr>
          <a:xfrm>
            <a:off x="1030941" y="1613648"/>
            <a:ext cx="7593105" cy="4512516"/>
          </a:xfrm>
          <a:prstGeom prst="rect">
            <a:avLst/>
          </a:prstGeom>
        </p:spPr>
      </p:pic>
      <p:sp>
        <p:nvSpPr>
          <p:cNvPr id="4" name="Text Placeholder 3"/>
          <p:cNvSpPr>
            <a:spLocks noGrp="1"/>
          </p:cNvSpPr>
          <p:nvPr>
            <p:ph type="body" sz="quarter" idx="10"/>
          </p:nvPr>
        </p:nvSpPr>
        <p:spPr/>
        <p:txBody>
          <a:bodyPr/>
          <a:lstStyle/>
          <a:p>
            <a:fld id="{7927E5FF-D50B-43B9-92DF-32CF753AE403}" type="datetime1">
              <a:rPr lang="lv-LV" smtClean="0"/>
              <a:t>2018.07.31.</a:t>
            </a:fld>
            <a:endParaRPr lang="lv-LV" dirty="0"/>
          </a:p>
        </p:txBody>
      </p:sp>
      <p:sp>
        <p:nvSpPr>
          <p:cNvPr id="6" name="Slide Number Placeholder 5"/>
          <p:cNvSpPr>
            <a:spLocks noGrp="1"/>
          </p:cNvSpPr>
          <p:nvPr>
            <p:ph type="sldNum" sz="quarter" idx="13"/>
          </p:nvPr>
        </p:nvSpPr>
        <p:spPr/>
        <p:txBody>
          <a:bodyPr/>
          <a:lstStyle/>
          <a:p>
            <a:pPr>
              <a:defRPr/>
            </a:pPr>
            <a:fld id="{68B4299F-3A17-47A3-AA07-C75318D1F18A}" type="slidenum">
              <a:rPr lang="en-US" smtClean="0"/>
              <a:pPr>
                <a:defRPr/>
              </a:pPr>
              <a:t>8</a:t>
            </a:fld>
            <a:endParaRPr lang="en-US" dirty="0"/>
          </a:p>
        </p:txBody>
      </p:sp>
    </p:spTree>
    <p:extLst>
      <p:ext uri="{BB962C8B-B14F-4D97-AF65-F5344CB8AC3E}">
        <p14:creationId xmlns:p14="http://schemas.microsoft.com/office/powerpoint/2010/main" val="220106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
            </a:r>
            <a:br>
              <a:rPr lang="lv-LV" dirty="0" smtClean="0"/>
            </a:br>
            <a:r>
              <a:rPr lang="lv-LV" altLang="lv-LV" dirty="0">
                <a:solidFill>
                  <a:srgbClr val="1F497D"/>
                </a:solidFill>
              </a:rPr>
              <a:t>Deklarācijas aizpildīšana</a:t>
            </a:r>
            <a:endParaRPr lang="lv-LV" dirty="0"/>
          </a:p>
        </p:txBody>
      </p:sp>
      <p:pic>
        <p:nvPicPr>
          <p:cNvPr id="7" name="Content Placeholder 6"/>
          <p:cNvPicPr>
            <a:picLocks noGrp="1" noChangeAspect="1"/>
          </p:cNvPicPr>
          <p:nvPr>
            <p:ph idx="1"/>
          </p:nvPr>
        </p:nvPicPr>
        <p:blipFill>
          <a:blip r:embed="rId2"/>
          <a:stretch>
            <a:fillRect/>
          </a:stretch>
        </p:blipFill>
        <p:spPr>
          <a:xfrm>
            <a:off x="747713" y="1912749"/>
            <a:ext cx="7939087" cy="4053264"/>
          </a:xfrm>
          <a:prstGeom prst="rect">
            <a:avLst/>
          </a:prstGeom>
        </p:spPr>
      </p:pic>
      <p:sp>
        <p:nvSpPr>
          <p:cNvPr id="4" name="Text Placeholder 3"/>
          <p:cNvSpPr>
            <a:spLocks noGrp="1"/>
          </p:cNvSpPr>
          <p:nvPr>
            <p:ph type="body" sz="quarter" idx="10"/>
          </p:nvPr>
        </p:nvSpPr>
        <p:spPr/>
        <p:txBody>
          <a:bodyPr/>
          <a:lstStyle/>
          <a:p>
            <a:fld id="{8C27DEB8-660B-4EE4-B30A-D77B726C89FE}" type="datetime1">
              <a:rPr lang="lv-LV" smtClean="0"/>
              <a:t>2018.07.31.</a:t>
            </a:fld>
            <a:endParaRPr lang="lv-LV" dirty="0"/>
          </a:p>
        </p:txBody>
      </p:sp>
      <p:sp>
        <p:nvSpPr>
          <p:cNvPr id="6" name="Slide Number Placeholder 5"/>
          <p:cNvSpPr>
            <a:spLocks noGrp="1"/>
          </p:cNvSpPr>
          <p:nvPr>
            <p:ph type="sldNum" sz="quarter" idx="13"/>
          </p:nvPr>
        </p:nvSpPr>
        <p:spPr/>
        <p:txBody>
          <a:bodyPr/>
          <a:lstStyle/>
          <a:p>
            <a:pPr>
              <a:defRPr/>
            </a:pPr>
            <a:fld id="{68B4299F-3A17-47A3-AA07-C75318D1F18A}" type="slidenum">
              <a:rPr lang="en-US" smtClean="0"/>
              <a:pPr>
                <a:defRPr/>
              </a:pPr>
              <a:t>9</a:t>
            </a:fld>
            <a:endParaRPr lang="en-US" dirty="0"/>
          </a:p>
        </p:txBody>
      </p:sp>
    </p:spTree>
    <p:extLst>
      <p:ext uri="{BB962C8B-B14F-4D97-AF65-F5344CB8AC3E}">
        <p14:creationId xmlns:p14="http://schemas.microsoft.com/office/powerpoint/2010/main" val="2685146087"/>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758</TotalTime>
  <Words>1348</Words>
  <Application>Microsoft Office PowerPoint</Application>
  <PresentationFormat>Slaidrāde ekrānā (4:3)</PresentationFormat>
  <Paragraphs>198</Paragraphs>
  <Slides>26</Slides>
  <Notes>0</Notes>
  <HiddenSlides>0</HiddenSlides>
  <MMClips>0</MMClips>
  <ScaleCrop>false</ScaleCrop>
  <HeadingPairs>
    <vt:vector size="4" baseType="variant">
      <vt:variant>
        <vt:lpstr>Dizains</vt:lpstr>
      </vt:variant>
      <vt:variant>
        <vt:i4>1</vt:i4>
      </vt:variant>
      <vt:variant>
        <vt:lpstr>Slaidu virsraksti</vt:lpstr>
      </vt:variant>
      <vt:variant>
        <vt:i4>26</vt:i4>
      </vt:variant>
    </vt:vector>
  </HeadingPairs>
  <TitlesOfParts>
    <vt:vector size="27" baseType="lpstr">
      <vt:lpstr>89_Prezentacija_templateLV</vt:lpstr>
      <vt:lpstr>Valsts amatpersonas deklarācijas  aizpildīšanas un iesniegšanas kārtība</vt:lpstr>
      <vt:lpstr>Pieslēgšanās pie EDS Lai piekļūtu EDS, pārlūkprogrammas adreses laukā norāda: https://eds.vid.gov.lv/login/  Ja gadījumā ir nozaudēts VID piešķirtais EDS identifikators un parole, to vairs nav nepieciešams atjaunot. Valsts amatpersonas deklarāciju, gan jebkuru citu dokumentu iespējams iesniegt EDS, autorizējoties ar internetbankas rekvizītiem. </vt:lpstr>
      <vt:lpstr>Deklarācijas aizpildīšana</vt:lpstr>
      <vt:lpstr> Deklarācijas aizpildīšana </vt:lpstr>
      <vt:lpstr> Deklarācijas aizpildīšana</vt:lpstr>
      <vt:lpstr> Deklarācijas aizpildīšana</vt:lpstr>
      <vt:lpstr> Deklarācijas aizpildīšana</vt:lpstr>
      <vt:lpstr>EDS valsts amatpersonas deklarācijas galvenais logs </vt:lpstr>
      <vt:lpstr> Deklarācijas aizpildīšana</vt:lpstr>
      <vt:lpstr>Deklarācijās norādāmā informācija</vt:lpstr>
      <vt:lpstr>Deklarācijās norādāmā informācija</vt:lpstr>
      <vt:lpstr>Deklarācijās norādāmā informācija</vt:lpstr>
      <vt:lpstr>Deklarācijās norādāmā informācija</vt:lpstr>
      <vt:lpstr>Deklarācijās norādāmā informācija</vt:lpstr>
      <vt:lpstr>Deklarācijās norādāmā informācija</vt:lpstr>
      <vt:lpstr>Deklarācijās norādāmā informācija</vt:lpstr>
      <vt:lpstr>Deklarācijās norādāmā informācija</vt:lpstr>
      <vt:lpstr> Deklarācijas aizpildīšana</vt:lpstr>
      <vt:lpstr> Deklarācijas aizpildīšana</vt:lpstr>
      <vt:lpstr>Nospiest hipersaiti  "Dokumenta drukas versija" un pārbauda aizpildīto valsts amatpersonas deklarāciju.  Valsts amatpersonas pienākums ir pārbaudīt un, ja nepieciešams, arī precizēt un papildināt šo informāciju.  </vt:lpstr>
      <vt:lpstr>Sagatavotā dokumenta iesniegšana</vt:lpstr>
      <vt:lpstr>Valsts amatpersonas deklarāciju publiskošana un precizēšana</vt:lpstr>
      <vt:lpstr>Ministru kabineta noteiktais minimālās mēnešalgas apmērs</vt:lpstr>
      <vt:lpstr>Informācijai</vt:lpstr>
      <vt:lpstr>Informācijai - kontakti  </vt:lpstr>
      <vt:lpstr>PowerPoint prezentācija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LLF</cp:lastModifiedBy>
  <cp:revision>81</cp:revision>
  <cp:lastPrinted>2018-02-23T05:51:07Z</cp:lastPrinted>
  <dcterms:created xsi:type="dcterms:W3CDTF">2014-11-20T14:46:47Z</dcterms:created>
  <dcterms:modified xsi:type="dcterms:W3CDTF">2018-07-31T16:24:12Z</dcterms:modified>
</cp:coreProperties>
</file>